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3" r:id="rId2"/>
    <p:sldId id="381" r:id="rId3"/>
    <p:sldId id="387" r:id="rId4"/>
    <p:sldId id="384" r:id="rId5"/>
    <p:sldId id="386" r:id="rId6"/>
    <p:sldId id="389" r:id="rId7"/>
    <p:sldId id="390" r:id="rId8"/>
    <p:sldId id="393" r:id="rId9"/>
    <p:sldId id="392" r:id="rId10"/>
    <p:sldId id="382" r:id="rId11"/>
    <p:sldId id="391" r:id="rId12"/>
    <p:sldId id="394" r:id="rId13"/>
    <p:sldId id="385" r:id="rId14"/>
    <p:sldId id="388" r:id="rId15"/>
    <p:sldId id="370" r:id="rId16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440" y="72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FA16-AEBA-4E32-8777-51711D9DA2A8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5FB1-03B1-47A1-B475-650F01315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Primary National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FB1-03B1-47A1-B475-650F013150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2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Primary National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FB1-03B1-47A1-B475-650F013150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296" y="1777054"/>
            <a:ext cx="9085342" cy="1096109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2886387"/>
            <a:ext cx="9085342" cy="19327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0" y="302865"/>
            <a:ext cx="3038856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14" y="83231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10028762" cy="2430425"/>
          </a:xfrm>
        </p:spPr>
        <p:txBody>
          <a:bodyPr/>
          <a:lstStyle>
            <a:lvl1pPr>
              <a:defRPr>
                <a:solidFill>
                  <a:srgbClr val="032B4A"/>
                </a:solidFill>
              </a:defRPr>
            </a:lvl1pPr>
            <a:lvl2pPr>
              <a:defRPr>
                <a:solidFill>
                  <a:srgbClr val="032B4A"/>
                </a:solidFill>
              </a:defRPr>
            </a:lvl2pPr>
            <a:lvl3pPr>
              <a:defRPr>
                <a:solidFill>
                  <a:srgbClr val="032B4A"/>
                </a:solidFill>
              </a:defRPr>
            </a:lvl3pPr>
            <a:lvl4pPr>
              <a:defRPr>
                <a:solidFill>
                  <a:srgbClr val="032B4A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41" y="947495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041" y="2262960"/>
            <a:ext cx="472081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146" y="2262960"/>
            <a:ext cx="417829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7" name="Picture 6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65" y="177705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pt Edsential URL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5" name="Picture 4" descr="ppt Edsential logo 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557" y="1638023"/>
            <a:ext cx="9086400" cy="1094400"/>
          </a:xfrm>
          <a:prstGeom prst="rect">
            <a:avLst/>
          </a:prstGeom>
        </p:spPr>
        <p:txBody>
          <a:bodyPr vert="horz" lIns="104287" tIns="52144" rIns="104287" bIns="52144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557" y="2741853"/>
            <a:ext cx="9086400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ppt Edsential ribb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66"/>
            <a:ext cx="5825765" cy="16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e.calveley@edsential.co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gersoftware.com/content/grammar-rules/pronouns-2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Edsential logo col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1" y="302509"/>
            <a:ext cx="3645754" cy="972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3024" y="0"/>
            <a:ext cx="3826671" cy="15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63440" y="5211289"/>
            <a:ext cx="6614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latin typeface="Bradley Hand ITC" panose="03070402050302030203" pitchFamily="66" charset="0"/>
              <a:hlinkClick r:id="rId3"/>
            </a:endParaRPr>
          </a:p>
          <a:p>
            <a:r>
              <a:rPr lang="en-GB" sz="3600" b="1" dirty="0" smtClean="0">
                <a:latin typeface="Bradley Hand ITC" panose="03070402050302030203" pitchFamily="66" charset="0"/>
                <a:hlinkClick r:id="rId3"/>
              </a:rPr>
              <a:t>Sue.calveley@edsential.co.uk</a:t>
            </a:r>
            <a:r>
              <a:rPr lang="en-GB" sz="3600" b="1" dirty="0">
                <a:latin typeface="Bradley Hand ITC" panose="03070402050302030203" pitchFamily="66" charset="0"/>
              </a:rPr>
              <a:t>	</a:t>
            </a:r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 07710706173</a:t>
            </a:r>
            <a:endParaRPr lang="en-GB" sz="4000" b="1" dirty="0">
              <a:latin typeface="Bradley Hand ITC" panose="03070402050302030203" pitchFamily="66" charset="0"/>
            </a:endParaRPr>
          </a:p>
          <a:p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			    						</a:t>
            </a:r>
            <a:endParaRPr lang="en-GB" sz="4000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426" y="2817168"/>
            <a:ext cx="911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Grammar   Parents’  Workshop      Years 1 and 2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33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94" t="26780" r="54374" b="32480"/>
          <a:stretch/>
        </p:blipFill>
        <p:spPr>
          <a:xfrm>
            <a:off x="609600" y="457200"/>
            <a:ext cx="4762499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864" t="40668" r="58409" b="23915"/>
          <a:stretch/>
        </p:blipFill>
        <p:spPr>
          <a:xfrm>
            <a:off x="5571067" y="3765954"/>
            <a:ext cx="4588932" cy="36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79" t="35113" r="30818" b="13035"/>
          <a:stretch/>
        </p:blipFill>
        <p:spPr>
          <a:xfrm>
            <a:off x="832606" y="389467"/>
            <a:ext cx="8971793" cy="66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Apostrophes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" y="1734059"/>
            <a:ext cx="10028762" cy="3972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5200" b="1" dirty="0" smtClean="0"/>
              <a:t>Possession</a:t>
            </a:r>
            <a:r>
              <a:rPr lang="en-GB" sz="5200" dirty="0" smtClean="0"/>
              <a:t>:</a:t>
            </a:r>
          </a:p>
          <a:p>
            <a:pPr marL="0" indent="0">
              <a:buNone/>
            </a:pPr>
            <a:endParaRPr lang="en-GB" sz="5200" dirty="0" smtClean="0"/>
          </a:p>
          <a:p>
            <a:r>
              <a:rPr lang="en-GB" sz="4600" dirty="0" smtClean="0"/>
              <a:t>The boy’s shoes  -  </a:t>
            </a:r>
            <a:r>
              <a:rPr lang="en-GB" sz="4600" i="1" dirty="0" smtClean="0"/>
              <a:t>the </a:t>
            </a:r>
            <a:r>
              <a:rPr lang="en-GB" sz="4600" i="1" dirty="0" smtClean="0"/>
              <a:t>shoes</a:t>
            </a:r>
            <a:r>
              <a:rPr lang="en-GB" sz="4600" i="1" dirty="0" smtClean="0"/>
              <a:t> </a:t>
            </a:r>
            <a:r>
              <a:rPr lang="en-GB" sz="4600" i="1" dirty="0" smtClean="0"/>
              <a:t>belonging to the boy.</a:t>
            </a:r>
          </a:p>
          <a:p>
            <a:endParaRPr lang="en-GB" sz="4600" dirty="0"/>
          </a:p>
          <a:p>
            <a:r>
              <a:rPr lang="en-GB" sz="4600" dirty="0"/>
              <a:t>T</a:t>
            </a:r>
            <a:r>
              <a:rPr lang="en-GB" sz="4600" dirty="0" smtClean="0"/>
              <a:t>he children’s homework </a:t>
            </a:r>
          </a:p>
          <a:p>
            <a:endParaRPr lang="en-GB" sz="4600" dirty="0"/>
          </a:p>
          <a:p>
            <a:r>
              <a:rPr lang="en-GB" sz="4600" dirty="0" smtClean="0"/>
              <a:t>The Parents‘ workshop</a:t>
            </a:r>
            <a:endParaRPr lang="en-GB" sz="4600" dirty="0"/>
          </a:p>
        </p:txBody>
      </p:sp>
    </p:spTree>
    <p:extLst>
      <p:ext uri="{BB962C8B-B14F-4D97-AF65-F5344CB8AC3E}">
        <p14:creationId xmlns:p14="http://schemas.microsoft.com/office/powerpoint/2010/main" val="11887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94" t="42057" r="57888" b="19285"/>
          <a:stretch/>
        </p:blipFill>
        <p:spPr>
          <a:xfrm>
            <a:off x="812800" y="397978"/>
            <a:ext cx="4667312" cy="4038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454" t="26548" r="38237" b="48683"/>
          <a:stretch/>
        </p:blipFill>
        <p:spPr>
          <a:xfrm>
            <a:off x="5480112" y="3302000"/>
            <a:ext cx="47357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34" t="37659" r="26133" b="11878"/>
          <a:stretch/>
        </p:blipFill>
        <p:spPr>
          <a:xfrm>
            <a:off x="744754" y="948267"/>
            <a:ext cx="8500381" cy="50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coming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8727964" cy="2430425"/>
          </a:xfrm>
        </p:spPr>
        <p:txBody>
          <a:bodyPr/>
          <a:lstStyle/>
          <a:p>
            <a:r>
              <a:rPr lang="en-GB" dirty="0" smtClean="0"/>
              <a:t>Did you find this workshop useful?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a NASA encontró algo en Marte que aún no puede revelar 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54" y="3016377"/>
            <a:ext cx="3474720" cy="2688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446802"/>
            <a:ext cx="49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Please write your comments on the post it notes  provided.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7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1320800"/>
            <a:ext cx="8246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year 1 children learn how words can combine to make sentences.</a:t>
            </a:r>
          </a:p>
          <a:p>
            <a:endParaRPr lang="en-GB" sz="3200" dirty="0" smtClean="0"/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Capital letters</a:t>
            </a:r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Full stops</a:t>
            </a:r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Singular</a:t>
            </a:r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Plural</a:t>
            </a:r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Question mark </a:t>
            </a:r>
          </a:p>
          <a:p>
            <a:pPr marL="978637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Exclamation marks.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25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47" t="36307" r="29218" b="7712"/>
          <a:stretch/>
        </p:blipFill>
        <p:spPr>
          <a:xfrm>
            <a:off x="728675" y="773722"/>
            <a:ext cx="8499992" cy="63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structure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876" y="2157392"/>
            <a:ext cx="10028762" cy="4700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Regular plural noun suffixes</a:t>
            </a:r>
          </a:p>
          <a:p>
            <a:pPr marL="0" indent="0">
              <a:buNone/>
            </a:pPr>
            <a:r>
              <a:rPr lang="en-GB" dirty="0" smtClean="0"/>
              <a:t>-s  or – </a:t>
            </a:r>
            <a:r>
              <a:rPr lang="en-GB" dirty="0" err="1" smtClean="0"/>
              <a:t>es</a:t>
            </a:r>
            <a:endParaRPr lang="en-GB" dirty="0" smtClean="0"/>
          </a:p>
          <a:p>
            <a:pPr marL="0" indent="0">
              <a:buNone/>
            </a:pPr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: dog/dogs        wish/ wishes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Suffixes that can be added to verbs</a:t>
            </a:r>
          </a:p>
          <a:p>
            <a:pPr marL="0" indent="0">
              <a:buNone/>
            </a:pPr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:   helping,   helped,  helper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the prefix un – changes the meaning of verbs and adjectives</a:t>
            </a:r>
          </a:p>
          <a:p>
            <a:pPr marL="0" indent="0">
              <a:buNone/>
            </a:pPr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: unkind,  undoing,  untie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999067"/>
            <a:ext cx="10075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Capital letters should be used for names and </a:t>
            </a:r>
            <a:r>
              <a:rPr lang="en-GB" sz="4400" b="1" dirty="0" smtClean="0">
                <a:latin typeface="levenim"/>
              </a:rPr>
              <a:t>Personal Pronouns</a:t>
            </a:r>
          </a:p>
          <a:p>
            <a:endParaRPr lang="en-GB" sz="3200" b="1" dirty="0" smtClean="0">
              <a:latin typeface="levenim"/>
            </a:endParaRPr>
          </a:p>
          <a:p>
            <a:r>
              <a:rPr lang="en-GB" sz="3200" dirty="0" smtClean="0">
                <a:latin typeface="arial" panose="020B0604020202020204" pitchFamily="34" charset="0"/>
              </a:rPr>
              <a:t>A </a:t>
            </a:r>
            <a:r>
              <a:rPr lang="en-GB" sz="3200" dirty="0">
                <a:latin typeface="arial" panose="020B0604020202020204" pitchFamily="34" charset="0"/>
              </a:rPr>
              <a:t>personal pronoun is a </a:t>
            </a:r>
            <a:r>
              <a:rPr lang="en-GB" sz="3200" b="1" dirty="0">
                <a:latin typeface="arial" panose="020B0604020202020204" pitchFamily="34" charset="0"/>
                <a:hlinkClick r:id="rId2"/>
              </a:rPr>
              <a:t>pronoun</a:t>
            </a:r>
            <a:r>
              <a:rPr lang="en-GB" sz="3200" dirty="0">
                <a:latin typeface="arial" panose="020B0604020202020204" pitchFamily="34" charset="0"/>
              </a:rPr>
              <a:t> that is associated primarily with a particular person, in the grammatical sense</a:t>
            </a:r>
            <a:r>
              <a:rPr lang="en-GB" sz="3200" dirty="0" smtClean="0">
                <a:latin typeface="arial" panose="020B0604020202020204" pitchFamily="34" charset="0"/>
              </a:rPr>
              <a:t>.</a:t>
            </a:r>
          </a:p>
          <a:p>
            <a:endParaRPr lang="en-GB" sz="3200" dirty="0">
              <a:latin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         you       he       she       it 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591" t="36271" r="32590" b="41627"/>
          <a:stretch/>
        </p:blipFill>
        <p:spPr>
          <a:xfrm>
            <a:off x="0" y="741679"/>
            <a:ext cx="10462846" cy="3531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87" t="27474" r="38236" b="47063"/>
          <a:stretch/>
        </p:blipFill>
        <p:spPr>
          <a:xfrm>
            <a:off x="4148666" y="4753081"/>
            <a:ext cx="5147733" cy="219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7318" t="36271" r="33681" b="35952"/>
          <a:stretch/>
        </p:blipFill>
        <p:spPr>
          <a:xfrm>
            <a:off x="1577382" y="4793774"/>
            <a:ext cx="2571284" cy="21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48" t="57712" r="31859" b="25767"/>
          <a:stretch/>
        </p:blipFill>
        <p:spPr>
          <a:xfrm>
            <a:off x="175846" y="594619"/>
            <a:ext cx="10512792" cy="2639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439" t="35052" r="53073" b="35720"/>
          <a:stretch/>
        </p:blipFill>
        <p:spPr>
          <a:xfrm>
            <a:off x="879231" y="3604845"/>
            <a:ext cx="4116102" cy="347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145" t="64280" r="52552" b="7479"/>
          <a:stretch/>
        </p:blipFill>
        <p:spPr>
          <a:xfrm>
            <a:off x="5452534" y="3669290"/>
            <a:ext cx="4355752" cy="34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017" t="39974" r="24180" b="15813"/>
          <a:stretch/>
        </p:blipFill>
        <p:spPr>
          <a:xfrm>
            <a:off x="547159" y="2599266"/>
            <a:ext cx="3877733" cy="3234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242" t="39974" r="32293" b="23260"/>
          <a:stretch/>
        </p:blipFill>
        <p:spPr>
          <a:xfrm>
            <a:off x="5587999" y="3589867"/>
            <a:ext cx="4043160" cy="32818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09108" y="831850"/>
            <a:ext cx="9086850" cy="10953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Statement, question, exclamation or command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9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ential Branding presentation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Edsential Branding presentation v2</Template>
  <TotalTime>6383</TotalTime>
  <Words>179</Words>
  <Application>Microsoft Office PowerPoint</Application>
  <PresentationFormat>Custom</PresentationFormat>
  <Paragraphs>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Bradley Hand ITC</vt:lpstr>
      <vt:lpstr>Calibri</vt:lpstr>
      <vt:lpstr>levenim</vt:lpstr>
      <vt:lpstr>Wingdings</vt:lpstr>
      <vt:lpstr>Edsential Branding presentation v2</vt:lpstr>
      <vt:lpstr>PowerPoint Presentation</vt:lpstr>
      <vt:lpstr>PowerPoint Presentation</vt:lpstr>
      <vt:lpstr>PowerPoint Presentation</vt:lpstr>
      <vt:lpstr>Word structure</vt:lpstr>
      <vt:lpstr>PowerPoint Presentation</vt:lpstr>
      <vt:lpstr>Year 2</vt:lpstr>
      <vt:lpstr>PowerPoint Presentation</vt:lpstr>
      <vt:lpstr>PowerPoint Presentation</vt:lpstr>
      <vt:lpstr>Statement, question, exclamation or command. </vt:lpstr>
      <vt:lpstr>PowerPoint Presentation</vt:lpstr>
      <vt:lpstr>PowerPoint Presentation</vt:lpstr>
      <vt:lpstr>Apostrophes</vt:lpstr>
      <vt:lpstr>PowerPoint Presentation</vt:lpstr>
      <vt:lpstr>PowerPoint Presentation</vt:lpstr>
      <vt:lpstr>Thank you for coming</vt:lpstr>
    </vt:vector>
  </TitlesOfParts>
  <Company>Cheshire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MCGRADY, Ian</dc:creator>
  <cp:lastModifiedBy>Sue Calveley</cp:lastModifiedBy>
  <cp:revision>146</cp:revision>
  <cp:lastPrinted>2017-10-05T15:13:24Z</cp:lastPrinted>
  <dcterms:created xsi:type="dcterms:W3CDTF">2015-04-29T14:44:22Z</dcterms:created>
  <dcterms:modified xsi:type="dcterms:W3CDTF">2019-02-25T21:08:43Z</dcterms:modified>
</cp:coreProperties>
</file>