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23" r:id="rId2"/>
    <p:sldId id="366" r:id="rId3"/>
    <p:sldId id="367" r:id="rId4"/>
    <p:sldId id="374" r:id="rId5"/>
    <p:sldId id="377" r:id="rId6"/>
    <p:sldId id="375" r:id="rId7"/>
    <p:sldId id="373" r:id="rId8"/>
    <p:sldId id="365" r:id="rId9"/>
    <p:sldId id="369" r:id="rId10"/>
    <p:sldId id="371" r:id="rId11"/>
    <p:sldId id="336" r:id="rId12"/>
    <p:sldId id="337" r:id="rId13"/>
    <p:sldId id="338" r:id="rId14"/>
    <p:sldId id="339" r:id="rId15"/>
    <p:sldId id="341" r:id="rId16"/>
    <p:sldId id="363" r:id="rId17"/>
    <p:sldId id="364" r:id="rId18"/>
    <p:sldId id="358" r:id="rId19"/>
    <p:sldId id="376" r:id="rId20"/>
    <p:sldId id="345" r:id="rId21"/>
    <p:sldId id="362" r:id="rId22"/>
    <p:sldId id="368" r:id="rId23"/>
    <p:sldId id="370" r:id="rId24"/>
  </p:sldIdLst>
  <p:sldSz cx="10688638" cy="7562850"/>
  <p:notesSz cx="6797675" cy="9926638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732" y="72"/>
      </p:cViewPr>
      <p:guideLst>
        <p:guide orient="horz" pos="2382"/>
        <p:guide pos="33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3FA16-AEBA-4E32-8777-51711D9DA2A8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35FB1-03B1-47A1-B475-650F01315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36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45D3CB-4ECA-42C4-AC8F-ABDB3392893A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AE085E-85E5-4470-BA03-37772D893E4B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ea</a:t>
            </a:r>
            <a:r>
              <a:rPr lang="en-GB" altLang="en-US" baseline="0" dirty="0" smtClean="0"/>
              <a:t>  ream  cream  scream  screaming  </a:t>
            </a:r>
            <a:endParaRPr lang="en-GB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55F969-E52F-4877-A5C6-0B68002C24DE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C3C13DD-C576-463D-BB45-012DE88B09F4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Snakes arrive in dustbins</a:t>
            </a: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51103" y="9428962"/>
            <a:ext cx="2945050" cy="4959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046" tIns="47023" rIns="94046" bIns="47023" anchor="b"/>
          <a:lstStyle/>
          <a:p>
            <a:pPr algn="r" eaLnBrk="1" hangingPunct="1">
              <a:defRPr/>
            </a:pPr>
            <a:fld id="{EF68883F-0249-4C9C-91A0-B90A6C52B0A4}" type="slidenum">
              <a:rPr lang="en-GB" sz="1200">
                <a:latin typeface="+mn-lt"/>
              </a:rPr>
              <a:pPr algn="r" eaLnBrk="1" hangingPunct="1">
                <a:defRPr/>
              </a:pPr>
              <a:t>15</a:t>
            </a:fld>
            <a:endParaRPr lang="en-GB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4538"/>
            <a:ext cx="52609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0D710E7-97E1-47BF-BBDD-C0E2B513CF76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3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296" y="1777054"/>
            <a:ext cx="9085342" cy="1096109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2886387"/>
            <a:ext cx="9085342" cy="19327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86" y="7036562"/>
            <a:ext cx="3349752" cy="539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50" y="302865"/>
            <a:ext cx="3038856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6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614" y="832313"/>
            <a:ext cx="9086400" cy="1094400"/>
          </a:xfrm>
        </p:spPr>
        <p:txBody>
          <a:bodyPr anchor="t" anchorCtr="0"/>
          <a:lstStyle>
            <a:lvl1pPr algn="l">
              <a:defRPr>
                <a:solidFill>
                  <a:srgbClr val="032B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76" y="2157392"/>
            <a:ext cx="10028762" cy="2430425"/>
          </a:xfrm>
        </p:spPr>
        <p:txBody>
          <a:bodyPr/>
          <a:lstStyle>
            <a:lvl1pPr>
              <a:defRPr>
                <a:solidFill>
                  <a:srgbClr val="032B4A"/>
                </a:solidFill>
              </a:defRPr>
            </a:lvl1pPr>
            <a:lvl2pPr>
              <a:defRPr>
                <a:solidFill>
                  <a:srgbClr val="032B4A"/>
                </a:solidFill>
              </a:defRPr>
            </a:lvl2pPr>
            <a:lvl3pPr>
              <a:defRPr>
                <a:solidFill>
                  <a:srgbClr val="032B4A"/>
                </a:solidFill>
              </a:defRPr>
            </a:lvl3pPr>
            <a:lvl4pPr>
              <a:defRPr>
                <a:solidFill>
                  <a:srgbClr val="032B4A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9" name="Picture 8" descr="ppt Edsential logo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2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41" y="947495"/>
            <a:ext cx="9086400" cy="1094400"/>
          </a:xfrm>
        </p:spPr>
        <p:txBody>
          <a:bodyPr anchor="t" anchorCtr="0"/>
          <a:lstStyle>
            <a:lvl1pPr algn="l">
              <a:defRPr>
                <a:solidFill>
                  <a:srgbClr val="032B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041" y="2262960"/>
            <a:ext cx="4720815" cy="4991131"/>
          </a:xfrm>
        </p:spPr>
        <p:txBody>
          <a:bodyPr/>
          <a:lstStyle>
            <a:lvl1pPr>
              <a:defRPr sz="3200">
                <a:solidFill>
                  <a:srgbClr val="032B4A"/>
                </a:solidFill>
              </a:defRPr>
            </a:lvl1pPr>
            <a:lvl2pPr>
              <a:defRPr sz="2700">
                <a:solidFill>
                  <a:srgbClr val="032B4A"/>
                </a:solidFill>
              </a:defRPr>
            </a:lvl2pPr>
            <a:lvl3pPr>
              <a:defRPr sz="2300">
                <a:solidFill>
                  <a:srgbClr val="032B4A"/>
                </a:solidFill>
              </a:defRPr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146" y="2262960"/>
            <a:ext cx="4178295" cy="4991131"/>
          </a:xfrm>
        </p:spPr>
        <p:txBody>
          <a:bodyPr/>
          <a:lstStyle>
            <a:lvl1pPr>
              <a:defRPr sz="3200">
                <a:solidFill>
                  <a:srgbClr val="032B4A"/>
                </a:solidFill>
              </a:defRPr>
            </a:lvl1pPr>
            <a:lvl2pPr>
              <a:defRPr sz="2700">
                <a:solidFill>
                  <a:srgbClr val="032B4A"/>
                </a:solidFill>
              </a:defRPr>
            </a:lvl2pPr>
            <a:lvl3pPr>
              <a:defRPr sz="2300">
                <a:solidFill>
                  <a:srgbClr val="032B4A"/>
                </a:solidFill>
              </a:defRPr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7" name="Picture 6" descr="ppt Edsential logo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1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65" y="1777053"/>
            <a:ext cx="9086400" cy="1094400"/>
          </a:xfrm>
        </p:spPr>
        <p:txBody>
          <a:bodyPr anchor="t" anchorCtr="0"/>
          <a:lstStyle>
            <a:lvl1pPr algn="l">
              <a:defRPr>
                <a:solidFill>
                  <a:srgbClr val="032B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ppt Edsential URL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86" y="7036562"/>
            <a:ext cx="3349752" cy="539496"/>
          </a:xfrm>
          <a:prstGeom prst="rect">
            <a:avLst/>
          </a:prstGeom>
        </p:spPr>
      </p:pic>
      <p:pic>
        <p:nvPicPr>
          <p:cNvPr id="5" name="Picture 4" descr="ppt Edsential logo colou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4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Edsential logo colou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5" y="104902"/>
            <a:ext cx="2433653" cy="7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557" y="1638023"/>
            <a:ext cx="9086400" cy="1094400"/>
          </a:xfrm>
          <a:prstGeom prst="rect">
            <a:avLst/>
          </a:prstGeom>
        </p:spPr>
        <p:txBody>
          <a:bodyPr vert="horz" lIns="104287" tIns="52144" rIns="104287" bIns="52144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557" y="2741853"/>
            <a:ext cx="9086400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ppt Edsential ribb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66"/>
            <a:ext cx="5825765" cy="16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e.calveley@edsential.co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Edsential logo colo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28" y="1827794"/>
            <a:ext cx="3645754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63024" y="0"/>
            <a:ext cx="3826671" cy="1577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663440" y="5211289"/>
            <a:ext cx="6614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 smtClean="0">
              <a:latin typeface="Bradley Hand ITC" panose="03070402050302030203" pitchFamily="66" charset="0"/>
              <a:hlinkClick r:id="rId3"/>
            </a:endParaRPr>
          </a:p>
          <a:p>
            <a:r>
              <a:rPr lang="en-GB" sz="3600" b="1" dirty="0" smtClean="0">
                <a:latin typeface="Bradley Hand ITC" panose="03070402050302030203" pitchFamily="66" charset="0"/>
                <a:hlinkClick r:id="rId3"/>
              </a:rPr>
              <a:t>Sue.calveley@edsential.co.uk</a:t>
            </a:r>
            <a:r>
              <a:rPr lang="en-GB" sz="3600" b="1" dirty="0">
                <a:latin typeface="Bradley Hand ITC" panose="03070402050302030203" pitchFamily="66" charset="0"/>
              </a:rPr>
              <a:t>	</a:t>
            </a:r>
            <a:r>
              <a:rPr lang="en-GB" sz="4000" b="1" dirty="0">
                <a:latin typeface="Bradley Hand ITC" panose="03070402050302030203" pitchFamily="66" charset="0"/>
              </a:rPr>
              <a:t>				</a:t>
            </a:r>
            <a:r>
              <a:rPr lang="en-GB" sz="4000" b="1" dirty="0" smtClean="0">
                <a:latin typeface="Bradley Hand ITC" panose="03070402050302030203" pitchFamily="66" charset="0"/>
              </a:rPr>
              <a:t> 07710706173</a:t>
            </a:r>
            <a:endParaRPr lang="en-GB" sz="4000" b="1" dirty="0">
              <a:latin typeface="Bradley Hand ITC" panose="03070402050302030203" pitchFamily="66" charset="0"/>
            </a:endParaRPr>
          </a:p>
          <a:p>
            <a:r>
              <a:rPr lang="en-GB" sz="4000" b="1" dirty="0">
                <a:latin typeface="Bradley Hand ITC" panose="03070402050302030203" pitchFamily="66" charset="0"/>
              </a:rPr>
              <a:t>				</a:t>
            </a:r>
            <a:r>
              <a:rPr lang="en-GB" sz="4000" b="1" dirty="0" smtClean="0">
                <a:latin typeface="Bradley Hand ITC" panose="03070402050302030203" pitchFamily="66" charset="0"/>
              </a:rPr>
              <a:t>			    						</a:t>
            </a:r>
            <a:endParaRPr lang="en-GB" sz="4000" b="1" dirty="0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760" y="3601998"/>
            <a:ext cx="9113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Supporting pupils with Spelling            Parents’  Workshop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5339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Words are all around us</a:t>
            </a:r>
            <a:endParaRPr lang="en-GB" dirty="0"/>
          </a:p>
        </p:txBody>
      </p:sp>
      <p:pic>
        <p:nvPicPr>
          <p:cNvPr id="6" name="Content Placeholder 5" descr="&lt;strong&gt;Asda&lt;/strong&gt; - Uncyclopedia, the content-free encyclo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68" y="2429633"/>
            <a:ext cx="5672189" cy="3786187"/>
          </a:xfrm>
        </p:spPr>
      </p:pic>
    </p:spTree>
    <p:extLst>
      <p:ext uri="{BB962C8B-B14F-4D97-AF65-F5344CB8AC3E}">
        <p14:creationId xmlns:p14="http://schemas.microsoft.com/office/powerpoint/2010/main" val="76559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6127" y="3107749"/>
            <a:ext cx="7671243" cy="1059414"/>
          </a:xfrm>
          <a:prstGeom prst="rect">
            <a:avLst/>
          </a:prstGeom>
          <a:noFill/>
        </p:spPr>
        <p:txBody>
          <a:bodyPr wrap="none" lIns="104287" tIns="52144" rIns="104287" bIns="52144">
            <a:spAutoFit/>
          </a:bodyPr>
          <a:lstStyle/>
          <a:p>
            <a:pPr algn="ctr">
              <a:defRPr/>
            </a:pPr>
            <a:r>
              <a:rPr lang="en-US" sz="6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Multi-sensory learning</a:t>
            </a:r>
          </a:p>
        </p:txBody>
      </p:sp>
    </p:spTree>
    <p:extLst>
      <p:ext uri="{BB962C8B-B14F-4D97-AF65-F5344CB8AC3E}">
        <p14:creationId xmlns:p14="http://schemas.microsoft.com/office/powerpoint/2010/main" val="11155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5363" name="Picture 5" descr="alphabet pic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423" y="763287"/>
            <a:ext cx="9593795" cy="5707151"/>
          </a:xfrm>
        </p:spPr>
      </p:pic>
    </p:spTree>
    <p:extLst>
      <p:ext uri="{BB962C8B-B14F-4D97-AF65-F5344CB8AC3E}">
        <p14:creationId xmlns:p14="http://schemas.microsoft.com/office/powerpoint/2010/main" val="26548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6387" name="Picture 5" descr="DSC03171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926" y="684508"/>
            <a:ext cx="9257920" cy="6015267"/>
          </a:xfrm>
        </p:spPr>
      </p:pic>
    </p:spTree>
    <p:extLst>
      <p:ext uri="{BB962C8B-B14F-4D97-AF65-F5344CB8AC3E}">
        <p14:creationId xmlns:p14="http://schemas.microsoft.com/office/powerpoint/2010/main" val="13602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7411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061" y="605728"/>
            <a:ext cx="9679156" cy="5707151"/>
          </a:xfrm>
          <a:noFill/>
        </p:spPr>
      </p:pic>
    </p:spTree>
    <p:extLst>
      <p:ext uri="{BB962C8B-B14F-4D97-AF65-F5344CB8AC3E}">
        <p14:creationId xmlns:p14="http://schemas.microsoft.com/office/powerpoint/2010/main" val="36970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2793" y="1090823"/>
            <a:ext cx="9086400" cy="1094400"/>
          </a:xfrm>
        </p:spPr>
        <p:txBody>
          <a:bodyPr/>
          <a:lstStyle/>
          <a:p>
            <a:r>
              <a:rPr lang="en-GB" altLang="en-US" dirty="0" smtClean="0"/>
              <a:t>			Use of mnemonics</a:t>
            </a:r>
            <a:endParaRPr lang="en-US" altLang="en-US" dirty="0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99793" y="1796177"/>
            <a:ext cx="9085342" cy="4537710"/>
          </a:xfrm>
        </p:spPr>
        <p:txBody>
          <a:bodyPr>
            <a:normAutofit fontScale="92500" lnSpcReduction="20000"/>
          </a:bodyPr>
          <a:lstStyle/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		</a:t>
            </a:r>
          </a:p>
          <a:p>
            <a:pPr marL="695249" indent="-695249">
              <a:buNone/>
            </a:pPr>
            <a:endParaRPr lang="en-GB" altLang="en-US" dirty="0" smtClean="0">
              <a:solidFill>
                <a:srgbClr val="FF3300"/>
              </a:solidFill>
            </a:endParaRP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B</a:t>
            </a:r>
            <a:r>
              <a:rPr lang="en-GB" altLang="en-US" dirty="0" smtClean="0"/>
              <a:t>ig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E</a:t>
            </a:r>
            <a:r>
              <a:rPr lang="en-GB" altLang="en-US" dirty="0" smtClean="0"/>
              <a:t>lephants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C</a:t>
            </a:r>
            <a:r>
              <a:rPr lang="en-GB" altLang="en-US" dirty="0" smtClean="0"/>
              <a:t>an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A</a:t>
            </a:r>
            <a:r>
              <a:rPr lang="en-GB" altLang="en-US" dirty="0" smtClean="0"/>
              <a:t>dd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U</a:t>
            </a:r>
            <a:r>
              <a:rPr lang="en-GB" altLang="en-US" dirty="0" smtClean="0"/>
              <a:t>p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S</a:t>
            </a:r>
            <a:r>
              <a:rPr lang="en-GB" altLang="en-US" dirty="0" smtClean="0"/>
              <a:t>ums</a:t>
            </a:r>
          </a:p>
          <a:p>
            <a:pPr marL="695249" indent="-695249">
              <a:buNone/>
            </a:pPr>
            <a:r>
              <a:rPr lang="en-GB" altLang="en-US" dirty="0" smtClean="0">
                <a:solidFill>
                  <a:srgbClr val="FF3300"/>
                </a:solidFill>
              </a:rPr>
              <a:t>E</a:t>
            </a:r>
            <a:r>
              <a:rPr lang="en-GB" altLang="en-US" dirty="0" smtClean="0"/>
              <a:t>asily</a:t>
            </a:r>
          </a:p>
          <a:p>
            <a:pPr marL="695249" indent="-695249"/>
            <a:endParaRPr lang="en-US" altLang="en-US" dirty="0" smtClean="0"/>
          </a:p>
        </p:txBody>
      </p:sp>
      <p:pic>
        <p:nvPicPr>
          <p:cNvPr id="19460" name="Picture 9" descr="MPj042854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7" y="2431668"/>
            <a:ext cx="6329678" cy="397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010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400295"/>
            <a:ext cx="9809079" cy="1094400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FF0000"/>
                </a:solidFill>
              </a:rPr>
              <a:t>S</a:t>
            </a:r>
            <a:r>
              <a:rPr lang="en-GB" sz="7200" dirty="0" smtClean="0"/>
              <a:t>nakes  </a:t>
            </a:r>
            <a:r>
              <a:rPr lang="en-GB" sz="7200" b="1" dirty="0" smtClean="0">
                <a:solidFill>
                  <a:srgbClr val="FF0000"/>
                </a:solidFill>
              </a:rPr>
              <a:t>a</a:t>
            </a:r>
            <a:r>
              <a:rPr lang="en-GB" sz="7200" dirty="0" smtClean="0"/>
              <a:t>rrive </a:t>
            </a:r>
            <a:r>
              <a:rPr lang="en-GB" sz="7200" b="1" dirty="0" smtClean="0">
                <a:solidFill>
                  <a:srgbClr val="FF0000"/>
                </a:solidFill>
              </a:rPr>
              <a:t>i</a:t>
            </a:r>
            <a:r>
              <a:rPr lang="en-GB" sz="7200" dirty="0" smtClean="0"/>
              <a:t>n </a:t>
            </a:r>
            <a:r>
              <a:rPr lang="en-GB" sz="7200" b="1" dirty="0" smtClean="0">
                <a:solidFill>
                  <a:srgbClr val="FF0000"/>
                </a:solidFill>
              </a:rPr>
              <a:t>d</a:t>
            </a:r>
            <a:r>
              <a:rPr lang="en-GB" sz="7200" dirty="0" smtClean="0"/>
              <a:t>ustbins</a:t>
            </a:r>
            <a:endParaRPr lang="en-GB" sz="7200" dirty="0"/>
          </a:p>
        </p:txBody>
      </p:sp>
      <p:pic>
        <p:nvPicPr>
          <p:cNvPr id="5" name="Content Placeholder 4" descr="Clipart - snake أفعى حية ثعبان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6799" b="-9632"/>
          <a:stretch/>
        </p:blipFill>
        <p:spPr>
          <a:xfrm>
            <a:off x="5397500" y="1743503"/>
            <a:ext cx="2313939" cy="3834338"/>
          </a:xfrm>
        </p:spPr>
      </p:pic>
      <p:pic>
        <p:nvPicPr>
          <p:cNvPr id="6" name="Content Placeholder 5" descr="Left: where the IPKat proposes to file correspondence from DRO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41" y="3374262"/>
            <a:ext cx="3923841" cy="4199319"/>
          </a:xfrm>
        </p:spPr>
      </p:pic>
      <p:sp>
        <p:nvSpPr>
          <p:cNvPr id="8" name="Rectangle 7"/>
          <p:cNvSpPr/>
          <p:nvPr/>
        </p:nvSpPr>
        <p:spPr>
          <a:xfrm>
            <a:off x="0" y="4727663"/>
            <a:ext cx="5151120" cy="98733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5326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said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ternal image black_top_hat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667820"/>
            <a:ext cx="3063240" cy="30243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2659" y="3905514"/>
            <a:ext cx="96586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dirty="0" smtClean="0"/>
              <a:t>What  </a:t>
            </a:r>
            <a:r>
              <a:rPr lang="en-GB" sz="8000" dirty="0"/>
              <a:t>has a </a:t>
            </a:r>
            <a:r>
              <a:rPr lang="en-GB" sz="8000" dirty="0" smtClean="0"/>
              <a:t> </a:t>
            </a:r>
            <a:r>
              <a:rPr lang="en-GB" sz="8000" dirty="0" smtClean="0">
                <a:solidFill>
                  <a:srgbClr val="FF0000"/>
                </a:solidFill>
              </a:rPr>
              <a:t>hat  </a:t>
            </a:r>
            <a:r>
              <a:rPr lang="en-GB" sz="8000" dirty="0" smtClean="0"/>
              <a:t> </a:t>
            </a:r>
            <a:r>
              <a:rPr lang="en-GB" sz="8000" dirty="0"/>
              <a:t>in it  </a:t>
            </a:r>
          </a:p>
        </p:txBody>
      </p:sp>
    </p:spTree>
    <p:extLst>
      <p:ext uri="{BB962C8B-B14F-4D97-AF65-F5344CB8AC3E}">
        <p14:creationId xmlns:p14="http://schemas.microsoft.com/office/powerpoint/2010/main" val="17857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8186" r="8181"/>
          <a:stretch/>
        </p:blipFill>
        <p:spPr>
          <a:xfrm>
            <a:off x="1036320" y="1234440"/>
            <a:ext cx="8427720" cy="52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Syllable division</a:t>
            </a:r>
            <a:endParaRPr lang="en-GB" dirty="0"/>
          </a:p>
        </p:txBody>
      </p:sp>
      <p:pic>
        <p:nvPicPr>
          <p:cNvPr id="5" name="Content Placeholder 4" descr="Description MSI Laptop computer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3" y="2041895"/>
            <a:ext cx="3702683" cy="2488000"/>
          </a:xfrm>
        </p:spPr>
      </p:pic>
      <p:pic>
        <p:nvPicPr>
          <p:cNvPr id="6" name="Content Placeholder 5" descr="Television by SavanaPric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4579733"/>
            <a:ext cx="3722321" cy="2946837"/>
          </a:xfrm>
        </p:spPr>
      </p:pic>
      <p:pic>
        <p:nvPicPr>
          <p:cNvPr id="3" name="Picture 2" descr="Crocodylus niloticus (Nile crocodile) (African crocodile) (SPECIES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3" y="4827932"/>
            <a:ext cx="3733998" cy="2450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0160" y="2190913"/>
            <a:ext cx="4831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Chunk the word into smaller parts, clap or “chin drop”. How many syllables in each word?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136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34" y="243049"/>
            <a:ext cx="9086400" cy="109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Spelling can be fun:</a:t>
            </a:r>
            <a:br>
              <a:rPr lang="en-GB" dirty="0" smtClean="0"/>
            </a:br>
            <a:r>
              <a:rPr lang="en-GB" dirty="0" smtClean="0"/>
              <a:t>How many words can you make from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56673" y="5090907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potatoes</a:t>
            </a:r>
            <a:endParaRPr lang="en-GB" sz="6600" dirty="0"/>
          </a:p>
        </p:txBody>
      </p:sp>
      <p:pic>
        <p:nvPicPr>
          <p:cNvPr id="6" name="Picture 5" descr="ATLÉTICO DE MADRID vs REAL MADRID: POR FIN UN DERB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32" y="4891741"/>
            <a:ext cx="1933575" cy="1905000"/>
          </a:xfrm>
          <a:prstGeom prst="rect">
            <a:avLst/>
          </a:prstGeom>
        </p:spPr>
      </p:pic>
      <p:pic>
        <p:nvPicPr>
          <p:cNvPr id="9" name="Content Placeholder 8" descr="&lt;strong&gt;Potatoes&lt;/strong&gt; – Photos Public Domai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27" y="2275946"/>
            <a:ext cx="3645693" cy="2430462"/>
          </a:xfrm>
        </p:spPr>
      </p:pic>
    </p:spTree>
    <p:extLst>
      <p:ext uri="{BB962C8B-B14F-4D97-AF65-F5344CB8AC3E}">
        <p14:creationId xmlns:p14="http://schemas.microsoft.com/office/powerpoint/2010/main" val="34957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67" y="104968"/>
            <a:ext cx="9619774" cy="1558087"/>
          </a:xfrm>
        </p:spPr>
        <p:txBody>
          <a:bodyPr/>
          <a:lstStyle/>
          <a:p>
            <a:pPr eaLnBrk="1" hangingPunct="1"/>
            <a:r>
              <a:rPr lang="en-GB" altLang="en-US" smtClean="0"/>
              <a:t>       </a:t>
            </a:r>
            <a:r>
              <a:rPr lang="en-GB" altLang="en-US" sz="3600"/>
              <a:t>Useful Apps for I pads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690" y="1047311"/>
            <a:ext cx="10222405" cy="5327257"/>
          </a:xfrm>
        </p:spPr>
        <p:txBody>
          <a:bodyPr/>
          <a:lstStyle/>
          <a:p>
            <a:endParaRPr lang="en-GB" altLang="en-US" sz="2700" dirty="0"/>
          </a:p>
          <a:p>
            <a:pPr marL="0" indent="0">
              <a:buNone/>
            </a:pPr>
            <a:r>
              <a:rPr lang="en-GB" altLang="en-US" sz="2700" dirty="0" smtClean="0"/>
              <a:t>**</a:t>
            </a:r>
            <a:r>
              <a:rPr lang="en-GB" altLang="en-US" sz="2700" dirty="0" err="1"/>
              <a:t>Squeebles</a:t>
            </a:r>
            <a:r>
              <a:rPr lang="en-GB" altLang="en-US" sz="2700" dirty="0"/>
              <a:t> Spelling  £3.99 (and  times tables </a:t>
            </a:r>
            <a:r>
              <a:rPr lang="en-GB" altLang="en-US" sz="2700" dirty="0" smtClean="0"/>
              <a:t>and</a:t>
            </a:r>
            <a:endParaRPr lang="en-GB" altLang="en-US" sz="2700" dirty="0"/>
          </a:p>
        </p:txBody>
      </p:sp>
      <p:pic>
        <p:nvPicPr>
          <p:cNvPr id="245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1489" r="14021" b="10431"/>
          <a:stretch>
            <a:fillRect/>
          </a:stretch>
        </p:blipFill>
        <p:spPr bwMode="auto">
          <a:xfrm>
            <a:off x="1685935" y="5467726"/>
            <a:ext cx="2785356" cy="181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4" y="2331720"/>
            <a:ext cx="5359258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16725" r="1240" b="26247"/>
          <a:stretch/>
        </p:blipFill>
        <p:spPr>
          <a:xfrm>
            <a:off x="6336061" y="2893129"/>
            <a:ext cx="3927659" cy="39427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9372600" y="3710940"/>
            <a:ext cx="1027016" cy="472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223380" y="2989660"/>
            <a:ext cx="990600" cy="74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cookies free app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34" y="2050732"/>
            <a:ext cx="7625692" cy="3770947"/>
          </a:xfrm>
        </p:spPr>
      </p:pic>
    </p:spTree>
    <p:extLst>
      <p:ext uri="{BB962C8B-B14F-4D97-AF65-F5344CB8AC3E}">
        <p14:creationId xmlns:p14="http://schemas.microsoft.com/office/powerpoint/2010/main" val="3910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City</a:t>
            </a:r>
            <a:endParaRPr lang="en-GB" dirty="0"/>
          </a:p>
        </p:txBody>
      </p:sp>
      <p:pic>
        <p:nvPicPr>
          <p:cNvPr id="4" name="Content Placeholder 3" descr="Miss L's Whole Brain Teaching: Resources to Start Off Your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7" y="2831624"/>
            <a:ext cx="9442319" cy="2807176"/>
          </a:xfrm>
        </p:spPr>
      </p:pic>
    </p:spTree>
    <p:extLst>
      <p:ext uri="{BB962C8B-B14F-4D97-AF65-F5344CB8AC3E}">
        <p14:creationId xmlns:p14="http://schemas.microsoft.com/office/powerpoint/2010/main" val="20934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coming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76" y="2157392"/>
            <a:ext cx="8727964" cy="2430425"/>
          </a:xfrm>
        </p:spPr>
        <p:txBody>
          <a:bodyPr/>
          <a:lstStyle/>
          <a:p>
            <a:r>
              <a:rPr lang="en-GB" dirty="0" smtClean="0"/>
              <a:t>Did you find this workshop useful?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La NASA encontró algo en Marte que aún no puede revelar 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54" y="3016377"/>
            <a:ext cx="3474720" cy="2688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446802"/>
            <a:ext cx="4922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Please write your comments on the post it notes  provided.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27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31850"/>
            <a:ext cx="9086850" cy="10953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Weekly spellings, can they be fun 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0614" y="2346960"/>
            <a:ext cx="9273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/>
              <a:t>use a white board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/>
              <a:t>look say cover write check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 smtClean="0"/>
              <a:t>Put them in a word search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332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74" t="31408" r="44223" b="17434"/>
          <a:stretch/>
        </p:blipFill>
        <p:spPr>
          <a:xfrm>
            <a:off x="1456267" y="82979"/>
            <a:ext cx="7750638" cy="74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81" y="408980"/>
            <a:ext cx="9086400" cy="1094400"/>
          </a:xfrm>
        </p:spPr>
        <p:txBody>
          <a:bodyPr/>
          <a:lstStyle/>
          <a:p>
            <a:r>
              <a:rPr lang="en-GB" dirty="0" smtClean="0"/>
              <a:t>Phonics  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81" y="1503380"/>
            <a:ext cx="10028762" cy="3904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tx2"/>
                </a:solidFill>
              </a:rPr>
              <a:t>Phoneme</a:t>
            </a:r>
            <a:r>
              <a:rPr lang="en-GB" sz="2800" dirty="0" smtClean="0">
                <a:solidFill>
                  <a:schemeClr val="tx2"/>
                </a:solidFill>
              </a:rPr>
              <a:t>: the smallest unit of sound in a word: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                                        c a t,      </a:t>
            </a:r>
            <a:r>
              <a:rPr lang="en-GB" sz="2800" dirty="0" err="1" smtClean="0">
                <a:solidFill>
                  <a:schemeClr val="tx2"/>
                </a:solidFill>
              </a:rPr>
              <a:t>sh</a:t>
            </a:r>
            <a:r>
              <a:rPr lang="en-GB" sz="2800" dirty="0" smtClean="0">
                <a:solidFill>
                  <a:schemeClr val="tx2"/>
                </a:solidFill>
              </a:rPr>
              <a:t>  o p</a:t>
            </a: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tx2"/>
                </a:solidFill>
              </a:rPr>
              <a:t>Grapheme: </a:t>
            </a:r>
            <a:r>
              <a:rPr lang="en-GB" sz="2800" dirty="0" smtClean="0">
                <a:solidFill>
                  <a:schemeClr val="tx2"/>
                </a:solidFill>
              </a:rPr>
              <a:t>a letter or group of letters representing a sound: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                                           </a:t>
            </a:r>
            <a:r>
              <a:rPr lang="en-GB" sz="2800" dirty="0" err="1" smtClean="0">
                <a:solidFill>
                  <a:schemeClr val="tx2"/>
                </a:solidFill>
              </a:rPr>
              <a:t>sh</a:t>
            </a:r>
            <a:r>
              <a:rPr lang="en-GB" sz="2800" dirty="0" smtClean="0">
                <a:solidFill>
                  <a:schemeClr val="tx2"/>
                </a:solidFill>
              </a:rPr>
              <a:t>,     </a:t>
            </a:r>
            <a:r>
              <a:rPr lang="en-GB" sz="2800" dirty="0" err="1" smtClean="0">
                <a:solidFill>
                  <a:schemeClr val="tx2"/>
                </a:solidFill>
              </a:rPr>
              <a:t>igh</a:t>
            </a:r>
            <a:r>
              <a:rPr lang="en-GB" sz="2800" dirty="0" smtClean="0">
                <a:solidFill>
                  <a:schemeClr val="tx2"/>
                </a:solidFill>
              </a:rPr>
              <a:t>,     t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tx2"/>
                </a:solidFill>
              </a:rPr>
              <a:t>Split diagraph</a:t>
            </a:r>
            <a:r>
              <a:rPr lang="en-GB" sz="2800" dirty="0" smtClean="0">
                <a:solidFill>
                  <a:schemeClr val="tx2"/>
                </a:solidFill>
              </a:rPr>
              <a:t>: has a letter that splits/ comes between two letters in the diagraph: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                                        a-e   c</a:t>
            </a:r>
            <a:r>
              <a:rPr lang="en-GB" sz="2800" dirty="0" smtClean="0">
                <a:solidFill>
                  <a:srgbClr val="FF0000"/>
                </a:solidFill>
              </a:rPr>
              <a:t>a</a:t>
            </a:r>
            <a:r>
              <a:rPr lang="en-GB" sz="2800" dirty="0" smtClean="0">
                <a:solidFill>
                  <a:schemeClr val="tx2"/>
                </a:solidFill>
              </a:rPr>
              <a:t>k</a:t>
            </a:r>
            <a:r>
              <a:rPr lang="en-GB" sz="2800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>
                <a:solidFill>
                  <a:schemeClr val="tx2"/>
                </a:solidFill>
              </a:rPr>
              <a:t>       </a:t>
            </a:r>
            <a:r>
              <a:rPr lang="en-GB" sz="2800" dirty="0" err="1" smtClean="0">
                <a:solidFill>
                  <a:schemeClr val="tx2"/>
                </a:solidFill>
              </a:rPr>
              <a:t>i</a:t>
            </a:r>
            <a:r>
              <a:rPr lang="en-GB" sz="2800" dirty="0" smtClean="0">
                <a:solidFill>
                  <a:schemeClr val="tx2"/>
                </a:solidFill>
              </a:rPr>
              <a:t>-e   k</a:t>
            </a:r>
            <a:r>
              <a:rPr lang="en-GB" sz="2800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>
                <a:solidFill>
                  <a:schemeClr val="tx2"/>
                </a:solidFill>
              </a:rPr>
              <a:t>t</a:t>
            </a:r>
            <a:r>
              <a:rPr lang="en-GB" sz="2800" dirty="0" smtClean="0">
                <a:solidFill>
                  <a:srgbClr val="FF0000"/>
                </a:solidFill>
              </a:rPr>
              <a:t>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1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825" t="29326" r="17543" b="7943"/>
          <a:stretch/>
        </p:blipFill>
        <p:spPr>
          <a:xfrm>
            <a:off x="1896533" y="91903"/>
            <a:ext cx="5932665" cy="73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41" t="28400" r="33941" b="6091"/>
          <a:stretch/>
        </p:blipFill>
        <p:spPr>
          <a:xfrm>
            <a:off x="1219200" y="182256"/>
            <a:ext cx="6790267" cy="72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					</a:t>
            </a:r>
            <a:r>
              <a:rPr lang="en-GB" b="1" dirty="0" err="1" smtClean="0">
                <a:solidFill>
                  <a:srgbClr val="FF0000"/>
                </a:solidFill>
              </a:rPr>
              <a:t>ea</a:t>
            </a:r>
            <a:r>
              <a:rPr lang="en-GB" dirty="0" smtClean="0"/>
              <a:t>  </a:t>
            </a:r>
            <a:r>
              <a:rPr lang="en-GB" dirty="0" smtClean="0"/>
              <a:t>in   </a:t>
            </a:r>
            <a:r>
              <a:rPr lang="en-GB" dirty="0"/>
              <a:t>t</a:t>
            </a:r>
            <a:r>
              <a:rPr lang="en-GB" dirty="0" smtClean="0">
                <a:solidFill>
                  <a:srgbClr val="FF0000"/>
                </a:solidFill>
              </a:rPr>
              <a:t>ea</a:t>
            </a:r>
            <a:r>
              <a:rPr lang="en-GB" dirty="0" smtClean="0"/>
              <a:t>ch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51487" y="2571231"/>
            <a:ext cx="7345680" cy="937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r>
              <a:rPr lang="en-GB" sz="5400" dirty="0" err="1" smtClean="0">
                <a:solidFill>
                  <a:srgbClr val="FF0000"/>
                </a:solidFill>
              </a:rPr>
              <a:t>ea</a:t>
            </a:r>
            <a:endParaRPr lang="en-GB" sz="5400" dirty="0" smtClean="0">
              <a:solidFill>
                <a:srgbClr val="FF0000"/>
              </a:solidFill>
            </a:endParaRPr>
          </a:p>
          <a:p>
            <a:r>
              <a:rPr lang="en-GB" sz="5400" b="1" dirty="0" smtClean="0">
                <a:solidFill>
                  <a:srgbClr val="FF0000"/>
                </a:solidFill>
              </a:rPr>
              <a:t>e</a:t>
            </a:r>
            <a:r>
              <a:rPr lang="en-GB" sz="5400" b="1" dirty="0" smtClean="0">
                <a:solidFill>
                  <a:srgbClr val="FF0000"/>
                </a:solidFill>
              </a:rPr>
              <a:t>a</a:t>
            </a:r>
            <a:r>
              <a:rPr lang="en-GB" sz="5400" b="1" dirty="0" smtClean="0"/>
              <a:t>ch</a:t>
            </a:r>
          </a:p>
          <a:p>
            <a:r>
              <a:rPr lang="en-GB" sz="5400" b="1" dirty="0" smtClean="0"/>
              <a:t>t</a:t>
            </a:r>
            <a:r>
              <a:rPr lang="en-GB" sz="5400" b="1" dirty="0" smtClean="0">
                <a:solidFill>
                  <a:srgbClr val="FF0000"/>
                </a:solidFill>
              </a:rPr>
              <a:t>ea</a:t>
            </a:r>
            <a:r>
              <a:rPr lang="en-GB" sz="5400" b="1" dirty="0" smtClean="0"/>
              <a:t>ch</a:t>
            </a:r>
          </a:p>
          <a:p>
            <a:r>
              <a:rPr lang="en-GB" sz="5400" b="1" dirty="0"/>
              <a:t>t</a:t>
            </a:r>
            <a:r>
              <a:rPr lang="en-GB" sz="5400" b="1" dirty="0" smtClean="0">
                <a:solidFill>
                  <a:srgbClr val="FF0000"/>
                </a:solidFill>
              </a:rPr>
              <a:t>ea</a:t>
            </a:r>
            <a:r>
              <a:rPr lang="en-GB" sz="5400" b="1" dirty="0" smtClean="0"/>
              <a:t>cher</a:t>
            </a:r>
          </a:p>
          <a:p>
            <a:r>
              <a:rPr lang="en-GB" sz="5400" b="1" dirty="0" smtClean="0"/>
              <a:t>t</a:t>
            </a:r>
            <a:r>
              <a:rPr lang="en-GB" sz="5400" b="1" dirty="0" smtClean="0">
                <a:solidFill>
                  <a:srgbClr val="FF0000"/>
                </a:solidFill>
              </a:rPr>
              <a:t>ea</a:t>
            </a:r>
            <a:r>
              <a:rPr lang="en-GB" sz="5400" b="1" dirty="0" smtClean="0"/>
              <a:t>ching</a:t>
            </a:r>
          </a:p>
          <a:p>
            <a:endParaRPr lang="en-GB" sz="5400" b="1" dirty="0" smtClean="0"/>
          </a:p>
          <a:p>
            <a:endParaRPr lang="en-GB" sz="5400" b="1" dirty="0" smtClean="0"/>
          </a:p>
          <a:p>
            <a:endParaRPr lang="en-GB" sz="5400" b="1" dirty="0" smtClean="0"/>
          </a:p>
          <a:p>
            <a:endParaRPr lang="en-GB" sz="5400" b="1" dirty="0" smtClean="0"/>
          </a:p>
          <a:p>
            <a:endParaRPr lang="en-GB" sz="54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4975" t="27011" r="30948" b="16276"/>
          <a:stretch/>
        </p:blipFill>
        <p:spPr>
          <a:xfrm>
            <a:off x="544864" y="2324253"/>
            <a:ext cx="3519135" cy="4660474"/>
          </a:xfrm>
          <a:prstGeom prst="rect">
            <a:avLst/>
          </a:prstGeom>
        </p:spPr>
      </p:pic>
      <p:pic>
        <p:nvPicPr>
          <p:cNvPr id="3" name="Picture 2" descr="First Grade Factory: June 20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27" y="3104718"/>
            <a:ext cx="1905000" cy="1800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864" y="541867"/>
            <a:ext cx="1758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Year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742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5440" y="960120"/>
            <a:ext cx="8153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Spell:</a:t>
            </a:r>
          </a:p>
          <a:p>
            <a:endParaRPr lang="en-GB" sz="7200" dirty="0" smtClean="0"/>
          </a:p>
          <a:p>
            <a:r>
              <a:rPr lang="en-GB" sz="7200" dirty="0"/>
              <a:t> </a:t>
            </a:r>
            <a:r>
              <a:rPr lang="en-GB" sz="7200" dirty="0" smtClean="0"/>
              <a:t>         </a:t>
            </a:r>
            <a:r>
              <a:rPr lang="en-GB" sz="8800" dirty="0" smtClean="0"/>
              <a:t>difficulty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030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sential Branding presentation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Edsential Branding presentation v2</Template>
  <TotalTime>6055</TotalTime>
  <Words>210</Words>
  <Application>Microsoft Office PowerPoint</Application>
  <PresentationFormat>Custom</PresentationFormat>
  <Paragraphs>68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Bradley Hand ITC</vt:lpstr>
      <vt:lpstr>Calibri</vt:lpstr>
      <vt:lpstr>Edsential Branding presentation v2</vt:lpstr>
      <vt:lpstr>PowerPoint Presentation</vt:lpstr>
      <vt:lpstr>Spelling can be fun: How many words can you make from</vt:lpstr>
      <vt:lpstr>     Weekly spellings, can they be fun ?</vt:lpstr>
      <vt:lpstr>PowerPoint Presentation</vt:lpstr>
      <vt:lpstr>Phonics  Terminology</vt:lpstr>
      <vt:lpstr>PowerPoint Presentation</vt:lpstr>
      <vt:lpstr>PowerPoint Presentation</vt:lpstr>
      <vt:lpstr>        ea  in   teach</vt:lpstr>
      <vt:lpstr>PowerPoint Presentation</vt:lpstr>
      <vt:lpstr>Words are all around us</vt:lpstr>
      <vt:lpstr>PowerPoint Presentation</vt:lpstr>
      <vt:lpstr>PowerPoint Presentation</vt:lpstr>
      <vt:lpstr>PowerPoint Presentation</vt:lpstr>
      <vt:lpstr>PowerPoint Presentation</vt:lpstr>
      <vt:lpstr>   Use of mnemonics</vt:lpstr>
      <vt:lpstr>Snakes  arrive in dustbins</vt:lpstr>
      <vt:lpstr>PowerPoint Presentation</vt:lpstr>
      <vt:lpstr>PowerPoint Presentation</vt:lpstr>
      <vt:lpstr>Syllable division</vt:lpstr>
      <vt:lpstr>       Useful Apps for I pads</vt:lpstr>
      <vt:lpstr>Word cookies free app</vt:lpstr>
      <vt:lpstr>Spelling City</vt:lpstr>
      <vt:lpstr>Thank you for coming</vt:lpstr>
    </vt:vector>
  </TitlesOfParts>
  <Company>Cheshire Shared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MCGRADY, Ian</dc:creator>
  <cp:lastModifiedBy>Sue Calveley</cp:lastModifiedBy>
  <cp:revision>129</cp:revision>
  <cp:lastPrinted>2017-10-05T15:13:24Z</cp:lastPrinted>
  <dcterms:created xsi:type="dcterms:W3CDTF">2015-04-29T14:44:22Z</dcterms:created>
  <dcterms:modified xsi:type="dcterms:W3CDTF">2019-01-28T23:31:43Z</dcterms:modified>
</cp:coreProperties>
</file>