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23" r:id="rId2"/>
    <p:sldId id="367" r:id="rId3"/>
    <p:sldId id="366" r:id="rId4"/>
    <p:sldId id="376" r:id="rId5"/>
    <p:sldId id="372" r:id="rId6"/>
    <p:sldId id="378" r:id="rId7"/>
    <p:sldId id="373" r:id="rId8"/>
    <p:sldId id="377" r:id="rId9"/>
    <p:sldId id="379" r:id="rId10"/>
    <p:sldId id="380" r:id="rId11"/>
    <p:sldId id="374" r:id="rId12"/>
    <p:sldId id="375" r:id="rId13"/>
    <p:sldId id="365" r:id="rId14"/>
    <p:sldId id="369" r:id="rId15"/>
    <p:sldId id="371" r:id="rId16"/>
    <p:sldId id="336" r:id="rId17"/>
    <p:sldId id="337" r:id="rId18"/>
    <p:sldId id="338" r:id="rId19"/>
    <p:sldId id="339" r:id="rId20"/>
    <p:sldId id="341" r:id="rId21"/>
    <p:sldId id="363" r:id="rId22"/>
    <p:sldId id="364" r:id="rId23"/>
    <p:sldId id="358" r:id="rId24"/>
    <p:sldId id="361" r:id="rId25"/>
    <p:sldId id="345" r:id="rId26"/>
    <p:sldId id="362" r:id="rId27"/>
    <p:sldId id="368" r:id="rId28"/>
    <p:sldId id="370" r:id="rId29"/>
  </p:sldIdLst>
  <p:sldSz cx="10688638" cy="7562850"/>
  <p:notesSz cx="6797675" cy="9926638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1440" y="72"/>
      </p:cViewPr>
      <p:guideLst>
        <p:guide orient="horz" pos="2382"/>
        <p:guide pos="33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3FA16-AEBA-4E32-8777-51711D9DA2A8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35FB1-03B1-47A1-B475-650F01315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36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5F0285-D3B1-44D9-AB8B-C1837C8D75F4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/>
              <a:t>You will see on these slides I have put in green the age related expectation – but remember it should be stage not age!</a:t>
            </a:r>
          </a:p>
          <a:p>
            <a:pPr eaLnBrk="1" hangingPunct="1"/>
            <a:r>
              <a:rPr lang="en-GB" altLang="en-US" dirty="0" smtClean="0"/>
              <a:t>Children need to learn which grapheme correspond to which phonemes and vice versa. ( In order to read an unfamiliar word, a child must recognise and sound out each grapheme not each letter and then merge the phonemes together to make a word.</a:t>
            </a:r>
          </a:p>
          <a:p>
            <a:pPr eaLnBrk="1" hangingPunct="1"/>
            <a:r>
              <a:rPr lang="en-GB" altLang="en-US" dirty="0" smtClean="0"/>
              <a:t>Blending and Segmenting are reversible key phonic skills.</a:t>
            </a:r>
          </a:p>
          <a:p>
            <a:pPr eaLnBrk="1" hangingPunct="1"/>
            <a:r>
              <a:rPr lang="en-GB" altLang="en-US" dirty="0" smtClean="0"/>
              <a:t>Letter names – so we need to make sure children understand that the letter name and the phoneme are different</a:t>
            </a:r>
          </a:p>
        </p:txBody>
      </p:sp>
    </p:spTree>
    <p:extLst>
      <p:ext uri="{BB962C8B-B14F-4D97-AF65-F5344CB8AC3E}">
        <p14:creationId xmlns:p14="http://schemas.microsoft.com/office/powerpoint/2010/main" val="122215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Give each group, handouts for phases 3, 4 and 5. Read the information and discuss where you think some of your children are. Eg, I know Sophie is spelling every word with the phoneme ai as ai so I don’t think she has been taught phase 5 yet. I think she is probably working within phase 3.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r>
              <a:rPr lang="en-GB" altLang="en-US" smtClean="0"/>
              <a:t>Again you can see letter names – this phase is where you should be really bringing in the teaching of the letter names through alphabet songs etc but ensuring that children understand the difference and what a phoneme is.</a:t>
            </a:r>
          </a:p>
        </p:txBody>
      </p:sp>
    </p:spTree>
    <p:extLst>
      <p:ext uri="{BB962C8B-B14F-4D97-AF65-F5344CB8AC3E}">
        <p14:creationId xmlns:p14="http://schemas.microsoft.com/office/powerpoint/2010/main" val="9031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Brief overview of how and where the sounds are taught.</a:t>
            </a:r>
          </a:p>
        </p:txBody>
      </p:sp>
    </p:spTree>
    <p:extLst>
      <p:ext uri="{BB962C8B-B14F-4D97-AF65-F5344CB8AC3E}">
        <p14:creationId xmlns:p14="http://schemas.microsoft.com/office/powerpoint/2010/main" val="19826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4538"/>
            <a:ext cx="52609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245D3CB-4ECA-42C4-AC8F-ABDB3392893A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4538"/>
            <a:ext cx="52609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AE085E-85E5-4470-BA03-37772D893E4B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4538"/>
            <a:ext cx="52609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B55F969-E52F-4877-A5C6-0B68002C24DE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C3C13DD-C576-463D-BB45-012DE88B09F4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4538"/>
            <a:ext cx="52609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Snakes arrive in dustbins</a:t>
            </a: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51103" y="9428962"/>
            <a:ext cx="2945050" cy="4959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046" tIns="47023" rIns="94046" bIns="47023" anchor="b"/>
          <a:lstStyle/>
          <a:p>
            <a:pPr algn="r" eaLnBrk="1" hangingPunct="1">
              <a:defRPr/>
            </a:pPr>
            <a:fld id="{EF68883F-0249-4C9C-91A0-B90A6C52B0A4}" type="slidenum">
              <a:rPr lang="en-GB" sz="1200">
                <a:latin typeface="+mn-lt"/>
              </a:rPr>
              <a:pPr algn="r" eaLnBrk="1" hangingPunct="1">
                <a:defRPr/>
              </a:pPr>
              <a:t>20</a:t>
            </a:fld>
            <a:endParaRPr lang="en-GB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4538"/>
            <a:ext cx="52609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0D710E7-97E1-47BF-BBDD-C0E2B513CF76}" type="slidenum">
              <a:rPr lang="en-GB" altLang="en-US" smtClean="0"/>
              <a:pPr/>
              <a:t>25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3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296" y="1777054"/>
            <a:ext cx="9085342" cy="1096109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2886387"/>
            <a:ext cx="9085342" cy="19327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86" y="7036562"/>
            <a:ext cx="3349752" cy="539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50" y="302865"/>
            <a:ext cx="3038856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6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614" y="832313"/>
            <a:ext cx="9086400" cy="1094400"/>
          </a:xfrm>
        </p:spPr>
        <p:txBody>
          <a:bodyPr anchor="t" anchorCtr="0"/>
          <a:lstStyle>
            <a:lvl1pPr algn="l">
              <a:defRPr>
                <a:solidFill>
                  <a:srgbClr val="032B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76" y="2157392"/>
            <a:ext cx="10028762" cy="2430425"/>
          </a:xfrm>
        </p:spPr>
        <p:txBody>
          <a:bodyPr/>
          <a:lstStyle>
            <a:lvl1pPr>
              <a:defRPr>
                <a:solidFill>
                  <a:srgbClr val="032B4A"/>
                </a:solidFill>
              </a:defRPr>
            </a:lvl1pPr>
            <a:lvl2pPr>
              <a:defRPr>
                <a:solidFill>
                  <a:srgbClr val="032B4A"/>
                </a:solidFill>
              </a:defRPr>
            </a:lvl2pPr>
            <a:lvl3pPr>
              <a:defRPr>
                <a:solidFill>
                  <a:srgbClr val="032B4A"/>
                </a:solidFill>
              </a:defRPr>
            </a:lvl3pPr>
            <a:lvl4pPr>
              <a:defRPr>
                <a:solidFill>
                  <a:srgbClr val="032B4A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9" name="Picture 8" descr="ppt Edsential logo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5" y="104902"/>
            <a:ext cx="2433653" cy="7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2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41" y="947495"/>
            <a:ext cx="9086400" cy="1094400"/>
          </a:xfrm>
        </p:spPr>
        <p:txBody>
          <a:bodyPr anchor="t" anchorCtr="0"/>
          <a:lstStyle>
            <a:lvl1pPr algn="l">
              <a:defRPr>
                <a:solidFill>
                  <a:srgbClr val="032B4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041" y="2262960"/>
            <a:ext cx="4720815" cy="4991131"/>
          </a:xfrm>
        </p:spPr>
        <p:txBody>
          <a:bodyPr/>
          <a:lstStyle>
            <a:lvl1pPr>
              <a:defRPr sz="3200">
                <a:solidFill>
                  <a:srgbClr val="032B4A"/>
                </a:solidFill>
              </a:defRPr>
            </a:lvl1pPr>
            <a:lvl2pPr>
              <a:defRPr sz="2700">
                <a:solidFill>
                  <a:srgbClr val="032B4A"/>
                </a:solidFill>
              </a:defRPr>
            </a:lvl2pPr>
            <a:lvl3pPr>
              <a:defRPr sz="2300">
                <a:solidFill>
                  <a:srgbClr val="032B4A"/>
                </a:solidFill>
              </a:defRPr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4146" y="2262960"/>
            <a:ext cx="4178295" cy="4991131"/>
          </a:xfrm>
        </p:spPr>
        <p:txBody>
          <a:bodyPr/>
          <a:lstStyle>
            <a:lvl1pPr>
              <a:defRPr sz="3200">
                <a:solidFill>
                  <a:srgbClr val="032B4A"/>
                </a:solidFill>
              </a:defRPr>
            </a:lvl1pPr>
            <a:lvl2pPr>
              <a:defRPr sz="2700">
                <a:solidFill>
                  <a:srgbClr val="032B4A"/>
                </a:solidFill>
              </a:defRPr>
            </a:lvl2pPr>
            <a:lvl3pPr>
              <a:defRPr sz="2300">
                <a:solidFill>
                  <a:srgbClr val="032B4A"/>
                </a:solidFill>
              </a:defRPr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7" name="Picture 6" descr="ppt Edsential logo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5" y="104902"/>
            <a:ext cx="2433653" cy="7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1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65" y="1777053"/>
            <a:ext cx="9086400" cy="1094400"/>
          </a:xfrm>
        </p:spPr>
        <p:txBody>
          <a:bodyPr anchor="t" anchorCtr="0"/>
          <a:lstStyle>
            <a:lvl1pPr algn="l">
              <a:defRPr>
                <a:solidFill>
                  <a:srgbClr val="032B4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ppt Edsential URL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86" y="7036562"/>
            <a:ext cx="3349752" cy="539496"/>
          </a:xfrm>
          <a:prstGeom prst="rect">
            <a:avLst/>
          </a:prstGeom>
        </p:spPr>
      </p:pic>
      <p:pic>
        <p:nvPicPr>
          <p:cNvPr id="5" name="Picture 4" descr="ppt Edsential logo colou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5" y="104902"/>
            <a:ext cx="2433653" cy="7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4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Edsential logo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5" y="104902"/>
            <a:ext cx="2433653" cy="7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5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557" y="1638023"/>
            <a:ext cx="9086400" cy="1094400"/>
          </a:xfrm>
          <a:prstGeom prst="rect">
            <a:avLst/>
          </a:prstGeom>
        </p:spPr>
        <p:txBody>
          <a:bodyPr vert="horz" lIns="104287" tIns="52144" rIns="104287" bIns="52144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557" y="2741853"/>
            <a:ext cx="9086400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ppt Edsential ribb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66"/>
            <a:ext cx="5825765" cy="16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e.calveley@edsential.co.u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Edsential logo colo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28" y="1827794"/>
            <a:ext cx="3645754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63024" y="0"/>
            <a:ext cx="3826671" cy="1577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663440" y="5211289"/>
            <a:ext cx="66141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 smtClean="0">
              <a:latin typeface="Bradley Hand ITC" panose="03070402050302030203" pitchFamily="66" charset="0"/>
              <a:hlinkClick r:id="rId3"/>
            </a:endParaRPr>
          </a:p>
          <a:p>
            <a:r>
              <a:rPr lang="en-GB" sz="3600" b="1" dirty="0" smtClean="0">
                <a:latin typeface="Bradley Hand ITC" panose="03070402050302030203" pitchFamily="66" charset="0"/>
                <a:hlinkClick r:id="rId3"/>
              </a:rPr>
              <a:t>Sue.calveley@edsential.co.uk</a:t>
            </a:r>
            <a:r>
              <a:rPr lang="en-GB" sz="3600" b="1" dirty="0">
                <a:latin typeface="Bradley Hand ITC" panose="03070402050302030203" pitchFamily="66" charset="0"/>
              </a:rPr>
              <a:t>	</a:t>
            </a:r>
            <a:r>
              <a:rPr lang="en-GB" sz="4000" b="1" dirty="0">
                <a:latin typeface="Bradley Hand ITC" panose="03070402050302030203" pitchFamily="66" charset="0"/>
              </a:rPr>
              <a:t>				</a:t>
            </a:r>
            <a:r>
              <a:rPr lang="en-GB" sz="4000" b="1" dirty="0" smtClean="0">
                <a:latin typeface="Bradley Hand ITC" panose="03070402050302030203" pitchFamily="66" charset="0"/>
              </a:rPr>
              <a:t> 07710706173</a:t>
            </a:r>
            <a:endParaRPr lang="en-GB" sz="4000" b="1" dirty="0">
              <a:latin typeface="Bradley Hand ITC" panose="03070402050302030203" pitchFamily="66" charset="0"/>
            </a:endParaRPr>
          </a:p>
          <a:p>
            <a:r>
              <a:rPr lang="en-GB" sz="4000" b="1" dirty="0">
                <a:latin typeface="Bradley Hand ITC" panose="03070402050302030203" pitchFamily="66" charset="0"/>
              </a:rPr>
              <a:t>				</a:t>
            </a:r>
            <a:r>
              <a:rPr lang="en-GB" sz="4000" b="1" dirty="0" smtClean="0">
                <a:latin typeface="Bradley Hand ITC" panose="03070402050302030203" pitchFamily="66" charset="0"/>
              </a:rPr>
              <a:t>			    						</a:t>
            </a:r>
            <a:endParaRPr lang="en-GB" sz="4000" b="1" dirty="0"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7760" y="3601998"/>
            <a:ext cx="9113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Supporting pupils with Spelling            Parents</a:t>
            </a:r>
            <a:r>
              <a:rPr lang="en-GB" sz="4800" b="1" smtClean="0"/>
              <a:t>’  Workshop  F2 and KS1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5339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Phoneme frames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66" t="50711" r="36745" b="12510"/>
          <a:stretch/>
        </p:blipFill>
        <p:spPr>
          <a:xfrm>
            <a:off x="1896534" y="1926713"/>
            <a:ext cx="6232184" cy="486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2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4432" y="504190"/>
            <a:ext cx="9619774" cy="1213208"/>
          </a:xfrm>
        </p:spPr>
        <p:txBody>
          <a:bodyPr/>
          <a:lstStyle/>
          <a:p>
            <a:pPr eaLnBrk="1" hangingPunct="1"/>
            <a:r>
              <a:rPr lang="en-GB" altLang="en-US" sz="4600" b="1">
                <a:solidFill>
                  <a:srgbClr val="FF0000"/>
                </a:solidFill>
                <a:latin typeface="Century Gothic" pitchFamily="34" charset="0"/>
              </a:rPr>
              <a:t>Phase Three Letter Progression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32" y="1558088"/>
            <a:ext cx="9619774" cy="532025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mtClean="0">
                <a:latin typeface="Arial Unicode MS" pitchFamily="34" charset="-128"/>
              </a:rPr>
              <a:t>Set 6: j    v   w   x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mtClean="0">
                <a:latin typeface="Arial Unicode MS" pitchFamily="34" charset="-128"/>
              </a:rPr>
              <a:t>Set 7: y   z   zz   qu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mtClean="0">
                <a:latin typeface="Arial Unicode MS" pitchFamily="34" charset="-128"/>
              </a:rPr>
              <a:t>ch   sh   th   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mtClean="0">
                <a:latin typeface="Arial Unicode MS" pitchFamily="34" charset="-128"/>
              </a:rPr>
              <a:t>ai   ee   igh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mtClean="0">
                <a:latin typeface="Arial Unicode MS" pitchFamily="34" charset="-128"/>
              </a:rPr>
              <a:t>oa   oo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mtClean="0">
                <a:latin typeface="Arial Unicode MS" pitchFamily="34" charset="-128"/>
              </a:rPr>
              <a:t>ar   or   ur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mtClean="0">
                <a:latin typeface="Arial Unicode MS" pitchFamily="34" charset="-128"/>
              </a:rPr>
              <a:t>ow   oi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mtClean="0">
                <a:latin typeface="Arial Unicode MS" pitchFamily="34" charset="-128"/>
              </a:rPr>
              <a:t>ear   air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mtClean="0">
                <a:latin typeface="Arial Unicode MS" pitchFamily="34" charset="-128"/>
              </a:rPr>
              <a:t>ure   er	Plus other High Frequency Words</a:t>
            </a:r>
          </a:p>
        </p:txBody>
      </p:sp>
      <p:pic>
        <p:nvPicPr>
          <p:cNvPr id="18438" name="Picture 6" descr="P3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54" y="2352886"/>
            <a:ext cx="5060401" cy="337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6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78557" y="-25297"/>
            <a:ext cx="10100392" cy="716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GB" altLang="en-US" sz="2700" b="1" u="sng">
                <a:latin typeface="Century Gothic" pitchFamily="34" charset="0"/>
              </a:rPr>
              <a:t>How and where the sound are taught?</a:t>
            </a:r>
            <a:endParaRPr lang="en-GB" altLang="en-US" sz="2700" b="1">
              <a:latin typeface="Century Gothic" pitchFamily="34" charset="0"/>
            </a:endParaRPr>
          </a:p>
          <a:p>
            <a:r>
              <a:rPr lang="en-GB" altLang="en-US" sz="1800" b="1" u="sng"/>
              <a:t>PHASE 2</a:t>
            </a:r>
          </a:p>
          <a:p>
            <a:r>
              <a:rPr lang="en-GB" altLang="en-US" sz="1800"/>
              <a:t>/s/ /a/ /t/ /p/ </a:t>
            </a:r>
          </a:p>
          <a:p>
            <a:r>
              <a:rPr lang="en-GB" altLang="en-US" sz="1800"/>
              <a:t>/i/ /n/ /m/ /d/ </a:t>
            </a:r>
          </a:p>
          <a:p>
            <a:r>
              <a:rPr lang="en-GB" altLang="en-US" sz="1800"/>
              <a:t>/g/ /o/ /c/ /k/</a:t>
            </a:r>
          </a:p>
          <a:p>
            <a:r>
              <a:rPr lang="en-GB" altLang="en-US" sz="1800"/>
              <a:t>/ck/ /e/ /u/ /r/ </a:t>
            </a:r>
          </a:p>
          <a:p>
            <a:r>
              <a:rPr lang="en-GB" altLang="en-US" sz="1800"/>
              <a:t>/h/ /b/ /f,ff/ /l,ll/ /ss/</a:t>
            </a:r>
          </a:p>
          <a:p>
            <a:r>
              <a:rPr lang="en-GB" altLang="en-US" sz="1800" b="1" u="sng"/>
              <a:t>PHASE 3</a:t>
            </a:r>
          </a:p>
          <a:p>
            <a:r>
              <a:rPr lang="en-GB" altLang="en-US" sz="1800"/>
              <a:t>/j/ /v/ /w/ /x/ </a:t>
            </a:r>
          </a:p>
          <a:p>
            <a:r>
              <a:rPr lang="en-GB" altLang="en-US" sz="1800"/>
              <a:t>/y/ /z,zz/ /qu/ </a:t>
            </a:r>
          </a:p>
          <a:p>
            <a:r>
              <a:rPr lang="en-GB" altLang="en-US" sz="1800"/>
              <a:t>/ch/ - chair   /sh/ - sheep  /th/ - this  /ng/ - ring </a:t>
            </a:r>
          </a:p>
          <a:p>
            <a:r>
              <a:rPr lang="en-GB" altLang="en-US" sz="1800"/>
              <a:t>/ai/ - rain    /ee/ - bee    /igh/ - night    /oa/ - boat</a:t>
            </a:r>
          </a:p>
          <a:p>
            <a:r>
              <a:rPr lang="en-GB" altLang="en-US" sz="1800"/>
              <a:t>/oo/ - moon, look    /ar/ - farm    /or/ - for    /ur/ - hurt</a:t>
            </a:r>
          </a:p>
          <a:p>
            <a:r>
              <a:rPr lang="en-GB" altLang="en-US" sz="1800"/>
              <a:t>/ow/ - cow    /oi/ - coin   /ear/ - dear   /air/ - fair </a:t>
            </a:r>
          </a:p>
          <a:p>
            <a:r>
              <a:rPr lang="en-GB" altLang="en-US" sz="1800"/>
              <a:t>/ure/ - sure    /er/ - corner </a:t>
            </a:r>
          </a:p>
          <a:p>
            <a:endParaRPr lang="en-GB" altLang="en-US" sz="1800"/>
          </a:p>
          <a:p>
            <a:r>
              <a:rPr lang="en-GB" altLang="en-US" sz="1800" b="1"/>
              <a:t>PHASE 4</a:t>
            </a:r>
            <a:r>
              <a:rPr lang="en-GB" altLang="en-US" sz="1800"/>
              <a:t> – Consolidation of all sounds taught so far. </a:t>
            </a:r>
          </a:p>
          <a:p>
            <a:r>
              <a:rPr lang="en-GB" altLang="en-US" sz="1800" b="1" u="sng"/>
              <a:t>PHASE 5:</a:t>
            </a:r>
          </a:p>
          <a:p>
            <a:r>
              <a:rPr lang="en-GB" altLang="en-US" sz="1800"/>
              <a:t>                                                            </a:t>
            </a:r>
            <a:r>
              <a:rPr lang="en-GB" altLang="en-US" sz="1800" u="sng"/>
              <a:t>Split Vowel Digraphs</a:t>
            </a:r>
            <a:endParaRPr lang="en-GB" altLang="en-US" sz="1800"/>
          </a:p>
          <a:p>
            <a:r>
              <a:rPr lang="en-GB" altLang="en-US" sz="1800"/>
              <a:t>/ay/ - day                     /oy/ - boy               /a-e/ - make</a:t>
            </a:r>
          </a:p>
          <a:p>
            <a:r>
              <a:rPr lang="en-GB" altLang="en-US" sz="1800"/>
              <a:t>/ou/ - out                    /ir/ - girl                 /e-e/ - these</a:t>
            </a:r>
          </a:p>
          <a:p>
            <a:r>
              <a:rPr lang="en-GB" altLang="en-US" sz="1800"/>
              <a:t>/ie/ - tie                     /ue/ - blue               /i-e/ - like</a:t>
            </a:r>
          </a:p>
          <a:p>
            <a:r>
              <a:rPr lang="en-GB" altLang="en-US" sz="1800"/>
              <a:t>/ea/ - eat                  /aw/ - saw                /o-e/ - home</a:t>
            </a:r>
          </a:p>
          <a:p>
            <a:r>
              <a:rPr lang="en-GB" altLang="en-US" sz="1800"/>
              <a:t>/wh/ - when              /ph/ - dolphin            /u-e/ - rule</a:t>
            </a:r>
          </a:p>
          <a:p>
            <a:r>
              <a:rPr lang="en-GB" altLang="en-US" sz="1800"/>
              <a:t>/ew/ - new               /oe/ - toe</a:t>
            </a:r>
          </a:p>
        </p:txBody>
      </p:sp>
    </p:spTree>
    <p:extLst>
      <p:ext uri="{BB962C8B-B14F-4D97-AF65-F5344CB8AC3E}">
        <p14:creationId xmlns:p14="http://schemas.microsoft.com/office/powerpoint/2010/main" val="4243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ipart - sports &lt;strong&gt;car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3" y="1183248"/>
            <a:ext cx="3550920" cy="195300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					</a:t>
            </a:r>
            <a:r>
              <a:rPr lang="en-GB" b="1" dirty="0" err="1" smtClean="0">
                <a:solidFill>
                  <a:srgbClr val="FF0000"/>
                </a:solidFill>
              </a:rPr>
              <a:t>ar</a:t>
            </a:r>
            <a:r>
              <a:rPr lang="en-GB" dirty="0" smtClean="0"/>
              <a:t>   in   car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37753" y="2571231"/>
            <a:ext cx="734568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  <a:p>
            <a:r>
              <a:rPr lang="en-GB" sz="5400" dirty="0"/>
              <a:t>t</a:t>
            </a:r>
            <a:r>
              <a:rPr lang="en-GB" sz="5400" dirty="0" smtClean="0">
                <a:solidFill>
                  <a:srgbClr val="FF0000"/>
                </a:solidFill>
              </a:rPr>
              <a:t>ar</a:t>
            </a:r>
          </a:p>
          <a:p>
            <a:r>
              <a:rPr lang="en-GB" sz="5400" dirty="0"/>
              <a:t>s</a:t>
            </a:r>
            <a:r>
              <a:rPr lang="en-GB" sz="5400" dirty="0" smtClean="0"/>
              <a:t>t</a:t>
            </a:r>
            <a:r>
              <a:rPr lang="en-GB" sz="5400" dirty="0" smtClean="0">
                <a:solidFill>
                  <a:srgbClr val="FF0000"/>
                </a:solidFill>
              </a:rPr>
              <a:t>ar</a:t>
            </a:r>
          </a:p>
          <a:p>
            <a:r>
              <a:rPr lang="en-GB" sz="5400" dirty="0"/>
              <a:t>s</a:t>
            </a:r>
            <a:r>
              <a:rPr lang="en-GB" sz="5400" dirty="0" smtClean="0"/>
              <a:t>t</a:t>
            </a:r>
            <a:r>
              <a:rPr lang="en-GB" sz="5400" dirty="0" smtClean="0">
                <a:solidFill>
                  <a:srgbClr val="FF0000"/>
                </a:solidFill>
              </a:rPr>
              <a:t>ar</a:t>
            </a:r>
            <a:r>
              <a:rPr lang="en-GB" sz="5400" dirty="0" smtClean="0"/>
              <a:t>t</a:t>
            </a:r>
          </a:p>
          <a:p>
            <a:r>
              <a:rPr lang="en-GB" sz="5400" dirty="0"/>
              <a:t>f</a:t>
            </a:r>
            <a:r>
              <a:rPr lang="en-GB" sz="5400" dirty="0" smtClean="0">
                <a:solidFill>
                  <a:srgbClr val="FF0000"/>
                </a:solidFill>
              </a:rPr>
              <a:t>ar</a:t>
            </a:r>
            <a:r>
              <a:rPr lang="en-GB" sz="5400" dirty="0" smtClean="0"/>
              <a:t> …..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2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440" y="960120"/>
            <a:ext cx="8153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Spell:</a:t>
            </a:r>
          </a:p>
          <a:p>
            <a:endParaRPr lang="en-GB" sz="7200" dirty="0" smtClean="0"/>
          </a:p>
          <a:p>
            <a:r>
              <a:rPr lang="en-GB" sz="7200" dirty="0"/>
              <a:t> </a:t>
            </a:r>
            <a:r>
              <a:rPr lang="en-GB" sz="7200" dirty="0" smtClean="0"/>
              <a:t>         </a:t>
            </a:r>
            <a:r>
              <a:rPr lang="en-GB" sz="8800" dirty="0" smtClean="0"/>
              <a:t>difficulty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030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Words are all around us</a:t>
            </a:r>
            <a:endParaRPr lang="en-GB" dirty="0"/>
          </a:p>
        </p:txBody>
      </p:sp>
      <p:pic>
        <p:nvPicPr>
          <p:cNvPr id="6" name="Content Placeholder 5" descr="&lt;strong&gt;Asda&lt;/strong&gt; - Uncyclopedia, the content-free encyclo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68" y="2429633"/>
            <a:ext cx="5672189" cy="3786187"/>
          </a:xfrm>
        </p:spPr>
      </p:pic>
    </p:spTree>
    <p:extLst>
      <p:ext uri="{BB962C8B-B14F-4D97-AF65-F5344CB8AC3E}">
        <p14:creationId xmlns:p14="http://schemas.microsoft.com/office/powerpoint/2010/main" val="765599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6127" y="3107749"/>
            <a:ext cx="7671243" cy="1059414"/>
          </a:xfrm>
          <a:prstGeom prst="rect">
            <a:avLst/>
          </a:prstGeom>
          <a:noFill/>
        </p:spPr>
        <p:txBody>
          <a:bodyPr wrap="none" lIns="104287" tIns="52144" rIns="104287" bIns="52144">
            <a:spAutoFit/>
          </a:bodyPr>
          <a:lstStyle/>
          <a:p>
            <a:pPr algn="ctr">
              <a:defRPr/>
            </a:pPr>
            <a:r>
              <a:rPr lang="en-US" sz="6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Multi-sensory learning</a:t>
            </a:r>
          </a:p>
        </p:txBody>
      </p:sp>
    </p:spTree>
    <p:extLst>
      <p:ext uri="{BB962C8B-B14F-4D97-AF65-F5344CB8AC3E}">
        <p14:creationId xmlns:p14="http://schemas.microsoft.com/office/powerpoint/2010/main" val="11155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5363" name="Picture 5" descr="alphabet pic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423" y="763287"/>
            <a:ext cx="9593795" cy="5707151"/>
          </a:xfrm>
        </p:spPr>
      </p:pic>
    </p:spTree>
    <p:extLst>
      <p:ext uri="{BB962C8B-B14F-4D97-AF65-F5344CB8AC3E}">
        <p14:creationId xmlns:p14="http://schemas.microsoft.com/office/powerpoint/2010/main" val="26548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6387" name="Picture 5" descr="DSC03171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926" y="684508"/>
            <a:ext cx="9257920" cy="6015267"/>
          </a:xfrm>
        </p:spPr>
      </p:pic>
    </p:spTree>
    <p:extLst>
      <p:ext uri="{BB962C8B-B14F-4D97-AF65-F5344CB8AC3E}">
        <p14:creationId xmlns:p14="http://schemas.microsoft.com/office/powerpoint/2010/main" val="13602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7411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061" y="605728"/>
            <a:ext cx="9679156" cy="5707151"/>
          </a:xfrm>
          <a:noFill/>
        </p:spPr>
      </p:pic>
    </p:spTree>
    <p:extLst>
      <p:ext uri="{BB962C8B-B14F-4D97-AF65-F5344CB8AC3E}">
        <p14:creationId xmlns:p14="http://schemas.microsoft.com/office/powerpoint/2010/main" val="36970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31850"/>
            <a:ext cx="9086850" cy="10953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Weekly spellings, can they be fun 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0614" y="2346960"/>
            <a:ext cx="9273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 smtClean="0"/>
              <a:t>use a white board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 smtClean="0"/>
              <a:t>look say cover write check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 smtClean="0"/>
              <a:t>Put them in a word search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9332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2793" y="1090823"/>
            <a:ext cx="9086400" cy="1094400"/>
          </a:xfrm>
        </p:spPr>
        <p:txBody>
          <a:bodyPr/>
          <a:lstStyle/>
          <a:p>
            <a:r>
              <a:rPr lang="en-GB" altLang="en-US" dirty="0" smtClean="0"/>
              <a:t>			Use of mnemonics</a:t>
            </a:r>
            <a:endParaRPr lang="en-US" altLang="en-US" dirty="0" smtClean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99793" y="1796177"/>
            <a:ext cx="9085342" cy="4537710"/>
          </a:xfrm>
        </p:spPr>
        <p:txBody>
          <a:bodyPr>
            <a:normAutofit fontScale="92500" lnSpcReduction="20000"/>
          </a:bodyPr>
          <a:lstStyle/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		</a:t>
            </a:r>
          </a:p>
          <a:p>
            <a:pPr marL="695249" indent="-695249">
              <a:buNone/>
            </a:pPr>
            <a:endParaRPr lang="en-GB" altLang="en-US" dirty="0" smtClean="0">
              <a:solidFill>
                <a:srgbClr val="FF3300"/>
              </a:solidFill>
            </a:endParaRPr>
          </a:p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B</a:t>
            </a:r>
            <a:r>
              <a:rPr lang="en-GB" altLang="en-US" dirty="0" smtClean="0"/>
              <a:t>ig</a:t>
            </a:r>
          </a:p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E</a:t>
            </a:r>
            <a:r>
              <a:rPr lang="en-GB" altLang="en-US" dirty="0" smtClean="0"/>
              <a:t>lephants</a:t>
            </a:r>
          </a:p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C</a:t>
            </a:r>
            <a:r>
              <a:rPr lang="en-GB" altLang="en-US" dirty="0" smtClean="0"/>
              <a:t>an</a:t>
            </a:r>
          </a:p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A</a:t>
            </a:r>
            <a:r>
              <a:rPr lang="en-GB" altLang="en-US" dirty="0" smtClean="0"/>
              <a:t>dd</a:t>
            </a:r>
          </a:p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U</a:t>
            </a:r>
            <a:r>
              <a:rPr lang="en-GB" altLang="en-US" dirty="0" smtClean="0"/>
              <a:t>p</a:t>
            </a:r>
          </a:p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S</a:t>
            </a:r>
            <a:r>
              <a:rPr lang="en-GB" altLang="en-US" dirty="0" smtClean="0"/>
              <a:t>ums</a:t>
            </a:r>
          </a:p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E</a:t>
            </a:r>
            <a:r>
              <a:rPr lang="en-GB" altLang="en-US" dirty="0" smtClean="0"/>
              <a:t>asily</a:t>
            </a:r>
          </a:p>
          <a:p>
            <a:pPr marL="695249" indent="-695249"/>
            <a:endParaRPr lang="en-US" altLang="en-US" dirty="0" smtClean="0"/>
          </a:p>
        </p:txBody>
      </p:sp>
      <p:pic>
        <p:nvPicPr>
          <p:cNvPr id="19460" name="Picture 9" descr="MPj042854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7" y="2431668"/>
            <a:ext cx="6329678" cy="397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2010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400295"/>
            <a:ext cx="9809079" cy="1094400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FF0000"/>
                </a:solidFill>
              </a:rPr>
              <a:t>S</a:t>
            </a:r>
            <a:r>
              <a:rPr lang="en-GB" sz="7200" dirty="0" smtClean="0"/>
              <a:t>nakes  </a:t>
            </a:r>
            <a:r>
              <a:rPr lang="en-GB" sz="7200" b="1" dirty="0" smtClean="0">
                <a:solidFill>
                  <a:srgbClr val="FF0000"/>
                </a:solidFill>
              </a:rPr>
              <a:t>a</a:t>
            </a:r>
            <a:r>
              <a:rPr lang="en-GB" sz="7200" dirty="0" smtClean="0"/>
              <a:t>rrive </a:t>
            </a:r>
            <a:r>
              <a:rPr lang="en-GB" sz="7200" b="1" dirty="0" smtClean="0">
                <a:solidFill>
                  <a:srgbClr val="FF0000"/>
                </a:solidFill>
              </a:rPr>
              <a:t>i</a:t>
            </a:r>
            <a:r>
              <a:rPr lang="en-GB" sz="7200" dirty="0" smtClean="0"/>
              <a:t>n </a:t>
            </a:r>
            <a:r>
              <a:rPr lang="en-GB" sz="7200" b="1" dirty="0" smtClean="0">
                <a:solidFill>
                  <a:srgbClr val="FF0000"/>
                </a:solidFill>
              </a:rPr>
              <a:t>d</a:t>
            </a:r>
            <a:r>
              <a:rPr lang="en-GB" sz="7200" dirty="0" smtClean="0"/>
              <a:t>ustbins</a:t>
            </a:r>
            <a:endParaRPr lang="en-GB" sz="7200" dirty="0"/>
          </a:p>
        </p:txBody>
      </p:sp>
      <p:pic>
        <p:nvPicPr>
          <p:cNvPr id="5" name="Content Placeholder 4" descr="Clipart - snake أفعى حية ثعبان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6799" b="-9632"/>
          <a:stretch/>
        </p:blipFill>
        <p:spPr>
          <a:xfrm>
            <a:off x="5397500" y="1743503"/>
            <a:ext cx="2313939" cy="3834338"/>
          </a:xfrm>
        </p:spPr>
      </p:pic>
      <p:pic>
        <p:nvPicPr>
          <p:cNvPr id="6" name="Content Placeholder 5" descr="Left: where the IPKat proposes to file correspondence from DROA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41" y="3374262"/>
            <a:ext cx="3923841" cy="4199319"/>
          </a:xfrm>
        </p:spPr>
      </p:pic>
      <p:sp>
        <p:nvSpPr>
          <p:cNvPr id="8" name="Rectangle 7"/>
          <p:cNvSpPr/>
          <p:nvPr/>
        </p:nvSpPr>
        <p:spPr>
          <a:xfrm>
            <a:off x="0" y="4727663"/>
            <a:ext cx="5151120" cy="98733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5326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said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ternal image black_top_hat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667820"/>
            <a:ext cx="3063240" cy="30243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2659" y="3905514"/>
            <a:ext cx="96586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 smtClean="0"/>
              <a:t>What  </a:t>
            </a:r>
            <a:r>
              <a:rPr lang="en-GB" sz="8000" dirty="0"/>
              <a:t>has a </a:t>
            </a:r>
            <a:r>
              <a:rPr lang="en-GB" sz="8000" dirty="0" smtClean="0"/>
              <a:t> </a:t>
            </a:r>
            <a:r>
              <a:rPr lang="en-GB" sz="8000" dirty="0" smtClean="0">
                <a:solidFill>
                  <a:srgbClr val="FF0000"/>
                </a:solidFill>
              </a:rPr>
              <a:t>hat  </a:t>
            </a:r>
            <a:r>
              <a:rPr lang="en-GB" sz="8000" dirty="0" smtClean="0"/>
              <a:t> </a:t>
            </a:r>
            <a:r>
              <a:rPr lang="en-GB" sz="8000" dirty="0"/>
              <a:t>in it  </a:t>
            </a:r>
          </a:p>
        </p:txBody>
      </p:sp>
    </p:spTree>
    <p:extLst>
      <p:ext uri="{BB962C8B-B14F-4D97-AF65-F5344CB8AC3E}">
        <p14:creationId xmlns:p14="http://schemas.microsoft.com/office/powerpoint/2010/main" val="17857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8186" r="8181"/>
          <a:stretch/>
        </p:blipFill>
        <p:spPr>
          <a:xfrm>
            <a:off x="1036320" y="1234440"/>
            <a:ext cx="8427720" cy="520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Syllable division</a:t>
            </a:r>
            <a:endParaRPr lang="en-GB" dirty="0"/>
          </a:p>
        </p:txBody>
      </p:sp>
      <p:pic>
        <p:nvPicPr>
          <p:cNvPr id="5" name="Content Placeholder 4" descr="Description MSI Laptop computer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0" y="4579733"/>
            <a:ext cx="3702683" cy="2488000"/>
          </a:xfrm>
        </p:spPr>
      </p:pic>
      <p:pic>
        <p:nvPicPr>
          <p:cNvPr id="6" name="Content Placeholder 5" descr="Television by SavanaPric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4579733"/>
            <a:ext cx="3722321" cy="2946837"/>
          </a:xfrm>
        </p:spPr>
      </p:pic>
      <p:pic>
        <p:nvPicPr>
          <p:cNvPr id="3" name="Picture 2" descr="Crocodylus niloticus (Nile crocodile) (African crocodile) (SPECIES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63" y="1855002"/>
            <a:ext cx="3733998" cy="24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67" y="104968"/>
            <a:ext cx="9619774" cy="1558087"/>
          </a:xfrm>
        </p:spPr>
        <p:txBody>
          <a:bodyPr/>
          <a:lstStyle/>
          <a:p>
            <a:pPr eaLnBrk="1" hangingPunct="1"/>
            <a:r>
              <a:rPr lang="en-GB" altLang="en-US" smtClean="0"/>
              <a:t>       </a:t>
            </a:r>
            <a:r>
              <a:rPr lang="en-GB" altLang="en-US" sz="3600"/>
              <a:t>Useful Apps for I pads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690" y="1047311"/>
            <a:ext cx="10222405" cy="5327257"/>
          </a:xfrm>
        </p:spPr>
        <p:txBody>
          <a:bodyPr/>
          <a:lstStyle/>
          <a:p>
            <a:endParaRPr lang="en-GB" altLang="en-US" sz="2700" dirty="0"/>
          </a:p>
          <a:p>
            <a:pPr marL="0" indent="0">
              <a:buNone/>
            </a:pPr>
            <a:r>
              <a:rPr lang="en-GB" altLang="en-US" sz="2700" dirty="0" smtClean="0"/>
              <a:t>**</a:t>
            </a:r>
            <a:r>
              <a:rPr lang="en-GB" altLang="en-US" sz="2700" dirty="0" err="1"/>
              <a:t>Squeebles</a:t>
            </a:r>
            <a:r>
              <a:rPr lang="en-GB" altLang="en-US" sz="2700" dirty="0"/>
              <a:t> Spelling  £3.99 (and  times tables </a:t>
            </a:r>
            <a:r>
              <a:rPr lang="en-GB" altLang="en-US" sz="2700" dirty="0" smtClean="0"/>
              <a:t>and</a:t>
            </a:r>
            <a:endParaRPr lang="en-GB" altLang="en-US" sz="2700" dirty="0"/>
          </a:p>
        </p:txBody>
      </p:sp>
      <p:pic>
        <p:nvPicPr>
          <p:cNvPr id="245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1489" r="14021" b="10431"/>
          <a:stretch>
            <a:fillRect/>
          </a:stretch>
        </p:blipFill>
        <p:spPr bwMode="auto">
          <a:xfrm>
            <a:off x="1685935" y="5467726"/>
            <a:ext cx="2785356" cy="181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4" y="2331720"/>
            <a:ext cx="5359258" cy="28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16725" r="1240" b="26247"/>
          <a:stretch/>
        </p:blipFill>
        <p:spPr>
          <a:xfrm>
            <a:off x="6336061" y="2893129"/>
            <a:ext cx="3927659" cy="39427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9372600" y="3710940"/>
            <a:ext cx="1027016" cy="472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223380" y="2989660"/>
            <a:ext cx="990600" cy="742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cookies free app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34" y="2050732"/>
            <a:ext cx="7625692" cy="3770947"/>
          </a:xfrm>
        </p:spPr>
      </p:pic>
    </p:spTree>
    <p:extLst>
      <p:ext uri="{BB962C8B-B14F-4D97-AF65-F5344CB8AC3E}">
        <p14:creationId xmlns:p14="http://schemas.microsoft.com/office/powerpoint/2010/main" val="39108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City</a:t>
            </a:r>
            <a:endParaRPr lang="en-GB" dirty="0"/>
          </a:p>
        </p:txBody>
      </p:sp>
      <p:pic>
        <p:nvPicPr>
          <p:cNvPr id="4" name="Content Placeholder 3" descr="Miss L's Whole Brain Teaching: Resources to Start Off Your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7" y="2831624"/>
            <a:ext cx="9442319" cy="2807176"/>
          </a:xfrm>
        </p:spPr>
      </p:pic>
    </p:spTree>
    <p:extLst>
      <p:ext uri="{BB962C8B-B14F-4D97-AF65-F5344CB8AC3E}">
        <p14:creationId xmlns:p14="http://schemas.microsoft.com/office/powerpoint/2010/main" val="20934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coming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76" y="2157392"/>
            <a:ext cx="8727964" cy="2430425"/>
          </a:xfrm>
        </p:spPr>
        <p:txBody>
          <a:bodyPr/>
          <a:lstStyle/>
          <a:p>
            <a:r>
              <a:rPr lang="en-GB" dirty="0" smtClean="0"/>
              <a:t>Did you find this workshop useful?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La NASA encontró algo en Marte que aún no puede revelar 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54" y="3016377"/>
            <a:ext cx="3474720" cy="2688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5446802"/>
            <a:ext cx="4922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Please write your comments on the post it notes  provided.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27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34" y="243049"/>
            <a:ext cx="9086400" cy="1094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Spelling can be fun:</a:t>
            </a:r>
            <a:br>
              <a:rPr lang="en-GB" dirty="0" smtClean="0"/>
            </a:br>
            <a:r>
              <a:rPr lang="en-GB" dirty="0" smtClean="0"/>
              <a:t>How many words can you make from</a:t>
            </a:r>
            <a:endParaRPr lang="en-GB" dirty="0"/>
          </a:p>
        </p:txBody>
      </p:sp>
      <p:pic>
        <p:nvPicPr>
          <p:cNvPr id="4" name="Content Placeholder 3" descr="substitutions - What is the conversion rate between plum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2157413"/>
            <a:ext cx="4105300" cy="2734328"/>
          </a:xfrm>
        </p:spPr>
      </p:pic>
      <p:sp>
        <p:nvSpPr>
          <p:cNvPr id="5" name="TextBox 4"/>
          <p:cNvSpPr txBox="1"/>
          <p:nvPr/>
        </p:nvSpPr>
        <p:spPr>
          <a:xfrm>
            <a:off x="3779520" y="4891741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tomatoes</a:t>
            </a:r>
            <a:endParaRPr lang="en-GB" sz="6600" dirty="0"/>
          </a:p>
        </p:txBody>
      </p:sp>
      <p:pic>
        <p:nvPicPr>
          <p:cNvPr id="6" name="Picture 5" descr="ATLÉTICO DE MADRID vs REAL MADRID: POR FIN UN DERB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32" y="4891741"/>
            <a:ext cx="19335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06" t="34882" r="30818" b="4701"/>
          <a:stretch/>
        </p:blipFill>
        <p:spPr>
          <a:xfrm>
            <a:off x="1232434" y="965200"/>
            <a:ext cx="8385700" cy="6446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6683" y="339409"/>
            <a:ext cx="6234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latin typeface="Trebuchet MS" panose="020B0603020202020204" pitchFamily="34" charset="0"/>
              </a:rPr>
              <a:t>What is</a:t>
            </a:r>
            <a:r>
              <a:rPr lang="en-GB" sz="36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3600" b="1" dirty="0">
                <a:solidFill>
                  <a:srgbClr val="0000FF"/>
                </a:solidFill>
                <a:latin typeface="Trebuchet MS" panose="020B0603020202020204" pitchFamily="34" charset="0"/>
              </a:rPr>
              <a:t>Letters and</a:t>
            </a:r>
            <a:r>
              <a:rPr lang="en-GB" sz="36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3600" b="1" dirty="0">
                <a:solidFill>
                  <a:srgbClr val="0000FF"/>
                </a:solidFill>
                <a:latin typeface="Trebuchet MS" panose="020B0603020202020204" pitchFamily="34" charset="0"/>
              </a:rPr>
              <a:t>Sounds?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8166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7423" y="0"/>
            <a:ext cx="10141216" cy="151257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0000"/>
                </a:solidFill>
                <a:latin typeface="Century Gothic" pitchFamily="34" charset="0"/>
              </a:rPr>
              <a:t>Phase Two </a:t>
            </a:r>
            <a:r>
              <a:rPr lang="en-GB" altLang="en-US" b="1" smtClean="0">
                <a:solidFill>
                  <a:srgbClr val="00FF00"/>
                </a:solidFill>
                <a:latin typeface="Century Gothic" pitchFamily="34" charset="0"/>
              </a:rPr>
              <a:t>(Foundation Stage)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62062" y="1319998"/>
            <a:ext cx="9619774" cy="475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en-GB" altLang="en-US" sz="3200">
                <a:latin typeface="Arial Unicode MS" pitchFamily="34" charset="-128"/>
              </a:rPr>
              <a:t>6 weeks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en-GB" altLang="en-US" sz="3200">
                <a:latin typeface="Arial Unicode MS" pitchFamily="34" charset="-128"/>
              </a:rPr>
              <a:t>Teach phonemes and graphemes for 19 letters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en-GB" altLang="en-US" sz="3200">
                <a:latin typeface="Arial Unicode MS" pitchFamily="34" charset="-128"/>
              </a:rPr>
              <a:t>Blend to read VC and CVC words and segment phonemes to spell them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en-GB" altLang="en-US" sz="3200">
                <a:latin typeface="Arial Unicode MS" pitchFamily="34" charset="-128"/>
              </a:rPr>
              <a:t>2 syllable words taught.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en-GB" altLang="en-US" sz="3200">
                <a:latin typeface="Arial Unicode MS" pitchFamily="34" charset="-128"/>
              </a:rPr>
              <a:t>Teaching of phonetically regular high frequency words </a:t>
            </a:r>
            <a:r>
              <a:rPr lang="en-GB" altLang="en-US" sz="3200" i="1">
                <a:solidFill>
                  <a:srgbClr val="FF0000"/>
                </a:solidFill>
                <a:latin typeface="Arial Unicode MS" pitchFamily="34" charset="-128"/>
              </a:rPr>
              <a:t>is, it, in, at</a:t>
            </a:r>
            <a:r>
              <a:rPr lang="en-GB" altLang="en-US" sz="3200" i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GB" altLang="en-US" sz="3200">
                <a:latin typeface="Arial Unicode MS" pitchFamily="34" charset="-128"/>
              </a:rPr>
              <a:t>and the “tricky” words </a:t>
            </a:r>
            <a:r>
              <a:rPr lang="en-GB" altLang="en-US" sz="3200" i="1">
                <a:solidFill>
                  <a:srgbClr val="FF0000"/>
                </a:solidFill>
                <a:latin typeface="Arial Unicode MS" pitchFamily="34" charset="-128"/>
              </a:rPr>
              <a:t>the, to, go, no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en-GB" altLang="en-US" sz="3200">
                <a:latin typeface="Arial Unicode MS" pitchFamily="34" charset="-128"/>
              </a:rPr>
              <a:t>Letter names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endParaRPr lang="en-GB" altLang="en-US" sz="32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6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762" t="34418" r="24310" b="6554"/>
          <a:stretch/>
        </p:blipFill>
        <p:spPr>
          <a:xfrm>
            <a:off x="361779" y="762000"/>
            <a:ext cx="9882888" cy="631613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945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4190"/>
            <a:ext cx="10688638" cy="151257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0000"/>
                </a:solidFill>
                <a:latin typeface="Century Gothic" pitchFamily="34" charset="0"/>
              </a:rPr>
              <a:t>Phase Three</a:t>
            </a:r>
            <a:endParaRPr lang="en-GB" altLang="en-US" b="1" smtClean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516" y="1593512"/>
            <a:ext cx="10028762" cy="441104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3200" dirty="0">
                <a:latin typeface="Arial Unicode MS" pitchFamily="34" charset="-128"/>
              </a:rPr>
              <a:t>12 weeks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 dirty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3200" dirty="0">
                <a:latin typeface="Arial Unicode MS" pitchFamily="34" charset="-128"/>
              </a:rPr>
              <a:t>Remainder of the letters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 dirty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3200" dirty="0">
                <a:latin typeface="Arial Unicode MS" pitchFamily="34" charset="-128"/>
              </a:rPr>
              <a:t>Consonant digraphs (</a:t>
            </a:r>
            <a:r>
              <a:rPr lang="en-GB" altLang="en-US" sz="3200" dirty="0" err="1">
                <a:latin typeface="Arial Unicode MS" pitchFamily="34" charset="-128"/>
              </a:rPr>
              <a:t>sh</a:t>
            </a:r>
            <a:r>
              <a:rPr lang="en-GB" altLang="en-US" sz="3200" dirty="0">
                <a:latin typeface="Arial Unicode MS" pitchFamily="34" charset="-128"/>
              </a:rPr>
              <a:t>, </a:t>
            </a:r>
            <a:r>
              <a:rPr lang="en-GB" altLang="en-US" sz="3200" dirty="0" err="1">
                <a:latin typeface="Arial Unicode MS" pitchFamily="34" charset="-128"/>
              </a:rPr>
              <a:t>ch</a:t>
            </a:r>
            <a:r>
              <a:rPr lang="en-GB" altLang="en-US" sz="3200" dirty="0">
                <a:latin typeface="Arial Unicode MS" pitchFamily="34" charset="-128"/>
              </a:rPr>
              <a:t>, </a:t>
            </a:r>
            <a:r>
              <a:rPr lang="en-GB" altLang="en-US" sz="3200" dirty="0" err="1">
                <a:latin typeface="Arial Unicode MS" pitchFamily="34" charset="-128"/>
              </a:rPr>
              <a:t>th</a:t>
            </a:r>
            <a:r>
              <a:rPr lang="en-GB" altLang="en-US" sz="3200" dirty="0">
                <a:latin typeface="Arial Unicode MS" pitchFamily="34" charset="-128"/>
              </a:rPr>
              <a:t>, ng)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 dirty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3200" dirty="0">
                <a:latin typeface="Arial Unicode MS" pitchFamily="34" charset="-128"/>
              </a:rPr>
              <a:t>One grapheme for each of the phonemes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 dirty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3200" dirty="0">
                <a:latin typeface="Arial Unicode MS" pitchFamily="34" charset="-128"/>
              </a:rPr>
              <a:t>Letter names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Teaching phonics in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Robot arms</a:t>
            </a:r>
          </a:p>
          <a:p>
            <a:endParaRPr lang="en-GB" dirty="0"/>
          </a:p>
          <a:p>
            <a:r>
              <a:rPr lang="en-GB" dirty="0" smtClean="0"/>
              <a:t>Sound buttons</a:t>
            </a:r>
          </a:p>
          <a:p>
            <a:endParaRPr lang="en-GB" dirty="0"/>
          </a:p>
          <a:p>
            <a:r>
              <a:rPr lang="en-GB" dirty="0" smtClean="0"/>
              <a:t>Phoneme frames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70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Sound buttons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89" t="47246" r="30187" b="5944"/>
          <a:stretch/>
        </p:blipFill>
        <p:spPr>
          <a:xfrm>
            <a:off x="541865" y="2936631"/>
            <a:ext cx="5858935" cy="3833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604" t="43019" r="50124" b="6741"/>
          <a:stretch/>
        </p:blipFill>
        <p:spPr>
          <a:xfrm>
            <a:off x="6576646" y="3024553"/>
            <a:ext cx="2637692" cy="36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46489"/>
      </p:ext>
    </p:extLst>
  </p:cSld>
  <p:clrMapOvr>
    <a:masterClrMapping/>
  </p:clrMapOvr>
</p:sld>
</file>

<file path=ppt/theme/theme1.xml><?xml version="1.0" encoding="utf-8"?>
<a:theme xmlns:a="http://schemas.openxmlformats.org/drawingml/2006/main" name="Edsential Branding presentation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Edsential Branding presentation v2</Template>
  <TotalTime>6152</TotalTime>
  <Words>777</Words>
  <Application>Microsoft Office PowerPoint</Application>
  <PresentationFormat>Custom</PresentationFormat>
  <Paragraphs>121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Unicode MS</vt:lpstr>
      <vt:lpstr>Bradley Hand ITC</vt:lpstr>
      <vt:lpstr>Calibri</vt:lpstr>
      <vt:lpstr>Century Gothic</vt:lpstr>
      <vt:lpstr>Trebuchet MS</vt:lpstr>
      <vt:lpstr>Wingdings</vt:lpstr>
      <vt:lpstr>Edsential Branding presentation v2</vt:lpstr>
      <vt:lpstr>PowerPoint Presentation</vt:lpstr>
      <vt:lpstr>     Weekly spellings, can they be fun ?</vt:lpstr>
      <vt:lpstr>Spelling can be fun: How many words can you make from</vt:lpstr>
      <vt:lpstr>PowerPoint Presentation</vt:lpstr>
      <vt:lpstr>Phase Two (Foundation Stage)</vt:lpstr>
      <vt:lpstr>PowerPoint Presentation</vt:lpstr>
      <vt:lpstr>Phase Three</vt:lpstr>
      <vt:lpstr>Teaching phonics in school</vt:lpstr>
      <vt:lpstr>Sound buttons</vt:lpstr>
      <vt:lpstr>Phoneme frames </vt:lpstr>
      <vt:lpstr>Phase Three Letter Progression</vt:lpstr>
      <vt:lpstr>PowerPoint Presentation</vt:lpstr>
      <vt:lpstr>        ar   in   car</vt:lpstr>
      <vt:lpstr>PowerPoint Presentation</vt:lpstr>
      <vt:lpstr>Words are all around us</vt:lpstr>
      <vt:lpstr>PowerPoint Presentation</vt:lpstr>
      <vt:lpstr>PowerPoint Presentation</vt:lpstr>
      <vt:lpstr>PowerPoint Presentation</vt:lpstr>
      <vt:lpstr>PowerPoint Presentation</vt:lpstr>
      <vt:lpstr>   Use of mnemonics</vt:lpstr>
      <vt:lpstr>Snakes  arrive in dustbins</vt:lpstr>
      <vt:lpstr>PowerPoint Presentation</vt:lpstr>
      <vt:lpstr>PowerPoint Presentation</vt:lpstr>
      <vt:lpstr>Syllable division</vt:lpstr>
      <vt:lpstr>       Useful Apps for I pads</vt:lpstr>
      <vt:lpstr>Word cookies free app</vt:lpstr>
      <vt:lpstr>Spelling City</vt:lpstr>
      <vt:lpstr>Thank you for coming</vt:lpstr>
    </vt:vector>
  </TitlesOfParts>
  <Company>Cheshire Shared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MCGRADY, Ian</dc:creator>
  <cp:lastModifiedBy>Sue Calveley</cp:lastModifiedBy>
  <cp:revision>133</cp:revision>
  <cp:lastPrinted>2017-10-05T15:13:24Z</cp:lastPrinted>
  <dcterms:created xsi:type="dcterms:W3CDTF">2015-04-29T14:44:22Z</dcterms:created>
  <dcterms:modified xsi:type="dcterms:W3CDTF">2019-01-22T00:22:21Z</dcterms:modified>
</cp:coreProperties>
</file>